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harts/chart1.xml" ContentType="application/vnd.openxmlformats-officedocument.drawingml.chart+xml"/>
  <Override PartName="/ppt/charts/chart10.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66.svg" ContentType="image/svg+xml"/>
  <Override PartName="/ppt/media/image68.svg" ContentType="image/svg+xml"/>
  <Override PartName="/ppt/media/image70.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51"/>
  </p:notesMasterIdLst>
  <p:handoutMasterIdLst>
    <p:handoutMasterId r:id="rId52"/>
  </p:handoutMasterIdLst>
  <p:sldIdLst>
    <p:sldId id="257" r:id="rId4"/>
    <p:sldId id="261" r:id="rId5"/>
    <p:sldId id="10314" r:id="rId6"/>
    <p:sldId id="265" r:id="rId7"/>
    <p:sldId id="266" r:id="rId8"/>
    <p:sldId id="10313" r:id="rId9"/>
    <p:sldId id="10160" r:id="rId10"/>
    <p:sldId id="10317" r:id="rId11"/>
    <p:sldId id="10161" r:id="rId12"/>
    <p:sldId id="10318" r:id="rId13"/>
    <p:sldId id="10319" r:id="rId14"/>
    <p:sldId id="10324" r:id="rId58"/>
    <p:sldId id="10325" r:id="rId59"/>
    <p:sldId id="275" r:id="rId15"/>
    <p:sldId id="10300" r:id="rId16"/>
    <p:sldId id="10293" r:id="rId17"/>
    <p:sldId id="10294" r:id="rId18"/>
    <p:sldId id="10301" r:id="rId19"/>
    <p:sldId id="280" r:id="rId20"/>
    <p:sldId id="10315" r:id="rId21"/>
    <p:sldId id="283" r:id="rId22"/>
    <p:sldId id="10178" r:id="rId23"/>
    <p:sldId id="10168" r:id="rId24"/>
    <p:sldId id="10316" r:id="rId25"/>
    <p:sldId id="10170" r:id="rId26"/>
    <p:sldId id="391" r:id="rId27"/>
    <p:sldId id="286" r:id="rId28"/>
    <p:sldId id="10322" r:id="rId29"/>
    <p:sldId id="10323" r:id="rId30"/>
    <p:sldId id="293" r:id="rId31"/>
    <p:sldId id="289" r:id="rId32"/>
    <p:sldId id="10171" r:id="rId33"/>
    <p:sldId id="9697" r:id="rId34"/>
    <p:sldId id="9698" r:id="rId35"/>
    <p:sldId id="10164" r:id="rId36"/>
    <p:sldId id="10165" r:id="rId37"/>
    <p:sldId id="437" r:id="rId38"/>
    <p:sldId id="10303" r:id="rId39"/>
    <p:sldId id="10312" r:id="rId40"/>
    <p:sldId id="446" r:id="rId41"/>
    <p:sldId id="10258" r:id="rId42"/>
    <p:sldId id="10151" r:id="rId43"/>
    <p:sldId id="10201" r:id="rId44"/>
    <p:sldId id="9495" r:id="rId45"/>
    <p:sldId id="582" r:id="rId46"/>
    <p:sldId id="583" r:id="rId47"/>
    <p:sldId id="10167" r:id="rId48"/>
    <p:sldId id="584" r:id="rId49"/>
    <p:sldId id="483"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317"/>
            <p14:sldId id="10161"/>
            <p14:sldId id="10318"/>
            <p14:sldId id="10319"/>
            <p14:sldId id="275"/>
            <p14:sldId id="10300"/>
            <p14:sldId id="10293"/>
            <p14:sldId id="10294"/>
            <p14:sldId id="10301"/>
            <p14:sldId id="280"/>
            <p14:sldId id="10315"/>
            <p14:sldId id="283"/>
            <p14:sldId id="10178"/>
            <p14:sldId id="10168"/>
            <p14:sldId id="10316"/>
            <p14:sldId id="10170"/>
            <p14:sldId id="391"/>
            <p14:sldId id="286"/>
            <p14:sldId id="10322"/>
            <p14:sldId id="10323"/>
            <p14:sldId id="293"/>
            <p14:sldId id="289"/>
            <p14:sldId id="10171"/>
            <p14:sldId id="9697"/>
            <p14:sldId id="9698"/>
            <p14:sldId id="10164"/>
            <p14:sldId id="10165"/>
            <p14:sldId id="437"/>
            <p14:sldId id="10303"/>
            <p14:sldId id="10312"/>
            <p14:sldId id="446"/>
            <p14:sldId id="10258"/>
            <p14:sldId id="10151"/>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EEA1F1-FBAB-29E2-6BFF-DB9846D4360E}" name="Akshay Arya" initials="AA" userId="S::akshay.arya@skyquestt.com::611a6814-055e-4dec-8773-237e1bf650f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95" autoAdjust="0"/>
    <p:restoredTop sz="94249" autoAdjust="0"/>
  </p:normalViewPr>
  <p:slideViewPr>
    <p:cSldViewPr snapToGrid="0">
      <p:cViewPr varScale="1">
        <p:scale>
          <a:sx n="76" d="100"/>
          <a:sy n="76" d="100"/>
        </p:scale>
        <p:origin x="907" y="67"/>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57" Type="http://schemas.microsoft.com/office/2018/10/relationships/authors" Target="authors.xml"/><Relationship Id="rId58" Type="http://schemas.openxmlformats.org/officeDocument/2006/relationships/slide" Target="slides/slide48.xml"/><Relationship Id="rId59" Type="http://schemas.openxmlformats.org/officeDocument/2006/relationships/slide" Target="slides/slide49.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Sheet5.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chart>
    <c:autoTitleDeleted val="1"/>
    <c:plotArea>
      <c:pieChart>
        <c:varyColors val="1"/>
        <c:ser>
          <c:idx val="0"/>
          <c:order val="0"/>
          <c:tx>
            <c:strRef>
              <c:f>Sheet1!$B$1</c:f>
              <c:strCache>
                <c:ptCount val="1"/>
                <c:pt idx="0">
                  <c:v>Share (%)</c:v>
                </c:pt>
              </c:strCache>
            </c:strRef>
          </c:tx>
          <c:dPt>
            <c:idx val="0"/>
            <c:spPr>
              <a:solidFill>
                <a:srgbClr val="31097E"/>
              </a:solidFill>
            </c:spPr>
          </c:dPt>
          <c:cat>
            <c:strRef>
              <c:f>Sheet1!$A$2:$A$2</c:f>
              <c:strCache>
                <c:ptCount val="1"/>
                <c:pt idx="0">
                  <c:v>Unable to complete: I don’t have web access in this environment to verify Parrot Drones SAS’s 2024 segment revenue breakdown. Please provide a source (e.g., 2024 annual report/press release) or enable browsing.</c:v>
                </c:pt>
              </c:strCache>
            </c:strRef>
          </c:cat>
          <c:val>
            <c:numRef>
              <c:f>Sheet1!$B$2:$B$2</c:f>
              <c:numCache>
                <c:formatCode>General</c:formatCode>
                <c:ptCount val="1"/>
                <c:pt idx="0">
                  <c:v>100.0</c:v>
                </c:pt>
              </c:numCache>
            </c:numRef>
          </c:val>
        </c:ser>
        <c:dLbls>
          <c:txPr>
            <a:bodyPr/>
            <a:lstStyle/>
            <a:p>
              <a:pPr>
                <a:defRPr sz="1300">
                  <a:latin typeface="Poppins"/>
                </a:defRPr>
              </a:pPr>
            </a:p>
          </c:txPr>
          <c:showLegendKey val="0"/>
          <c:showVal val="0"/>
          <c:showCatName val="0"/>
          <c:showSerName val="0"/>
          <c:showPercent val="1"/>
          <c:showBubbleSize val="0"/>
          <c:showLeaderLines val="1"/>
        </c:dLbls>
      </c:pieChart>
    </c:plotArea>
    <c:legend>
      <c:legendPos/>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0.27769730783463803"/>
          <c:y val="6.1268207386617868E-2"/>
          <c:w val="0.32348188977918801"/>
          <c:h val="0.90763599560639008"/>
        </c:manualLayout>
      </c:layout>
      <c:radarChart>
        <c:radarStyle val="marker"/>
        <c:varyColors val="0"/>
        <c:ser>
          <c:idx val="0"/>
          <c:order val="0"/>
          <c:tx>
            <c:strRef>
              <c:f>Global!$L$42</c:f>
              <c:strCache>
                <c:ptCount val="1"/>
                <c:pt idx="0">
                  <c:v>Score</c:v>
                </c:pt>
              </c:strCache>
            </c:strRef>
          </c:tx>
          <c:spPr>
            <a:ln w="38100" cap="rnd">
              <a:solidFill>
                <a:srgbClr val="2E0975"/>
              </a:solidFill>
              <a:round/>
            </a:ln>
            <a:effectLst/>
          </c:spPr>
          <c:marker>
            <c:symbol val="circle"/>
            <c:size val="5"/>
            <c:spPr>
              <a:solidFill>
                <a:schemeClr val="accent4"/>
              </a:solidFill>
              <a:ln w="38100">
                <a:solidFill>
                  <a:srgbClr val="2E0975"/>
                </a:solidFill>
              </a:ln>
              <a:effectLst/>
            </c:spPr>
          </c:marker>
          <c:dLbls>
            <c:dLbl>
              <c:idx val="0"/>
              <c:layout>
                <c:manualLayout>
                  <c:x val="0.36956814144839001"/>
                  <c:y val="3.5848142191440911E-2"/>
                </c:manualLayout>
              </c:layout>
              <c:tx>
                <c:rich>
                  <a:bodyPr/>
                  <a:lstStyle/>
                  <a:p>
                    <a:r>
                      <a:rPr lang="en-US" sz="1000" b="1" i="0" u="none" strike="noStrike" baseline="0" dirty="0"/>
                      <a:t>Robust Autonomous Navigation</a:t>
                    </a:r>
                  </a:p>
                  <a:p>
                    <a:r>
                      <a:rPr lang="en-US" sz="1000" b="0" i="0" u="none" strike="noStrike" baseline="0" dirty="0"/>
                      <a:t>(Ex: Precision mapping and obstacle avoidance for urban delivery routes)</a:t>
                    </a:r>
                    <a:endParaRPr lang="en-US" sz="900" b="0" i="0" u="none" strike="noStrike" kern="1200" baseline="0" dirty="0">
                      <a:solidFill>
                        <a:prstClr val="black"/>
                      </a:solidFill>
                      <a:latin typeface="Poppins" panose="00000500000000000000" pitchFamily="2" charset="0"/>
                      <a:cs typeface="Poppins" panose="00000500000000000000" pitchFamily="2" charset="0"/>
                    </a:endParaRPr>
                  </a:p>
                </c:rich>
              </c:tx>
              <c:showLegendKey val="0"/>
              <c:showVal val="0"/>
              <c:showCatName val="1"/>
              <c:showSerName val="0"/>
              <c:showPercent val="0"/>
              <c:showBubbleSize val="0"/>
              <c:extLst>
                <c:ext xmlns:c15="http://schemas.microsoft.com/office/drawing/2012/chart" uri="{CE6537A1-D6FC-4f65-9D91-7224C49458BB}">
                  <c15:layout>
                    <c:manualLayout>
                      <c:w val="0.27238516846524496"/>
                      <c:h val="0.18687278804635207"/>
                    </c:manualLayout>
                  </c15:layout>
                  <c15:showDataLabelsRange val="0"/>
                </c:ext>
                <c:ext xmlns:c16="http://schemas.microsoft.com/office/drawing/2014/chart" uri="{C3380CC4-5D6E-409C-BE32-E72D297353CC}">
                  <c16:uniqueId val="{00000000-2C4C-408E-B373-B558B02F0C65}"/>
                </c:ext>
              </c:extLst>
            </c:dLbl>
            <c:dLbl>
              <c:idx val="1"/>
              <c:layout>
                <c:manualLayout>
                  <c:x val="0.23582166214438532"/>
                  <c:y val="0.15013812720089284"/>
                </c:manualLayout>
              </c:layout>
              <c:tx>
                <c:rich>
                  <a:bodyPr/>
                  <a:lstStyle/>
                  <a:p>
                    <a:r>
                      <a:rPr lang="en-US" sz="1000" b="1" i="0" u="none" strike="noStrike" kern="1200" baseline="0" dirty="0">
                        <a:solidFill>
                          <a:prstClr val="black"/>
                        </a:solidFill>
                        <a:latin typeface="Poppins" panose="00000500000000000000" pitchFamily="2" charset="0"/>
                        <a:cs typeface="Poppins" panose="00000500000000000000" pitchFamily="2" charset="0"/>
                      </a:rPr>
                      <a:t>Regulatory Compliance Integration</a:t>
                    </a:r>
                  </a:p>
                  <a:p>
                    <a:r>
                      <a:rPr lang="en-US" sz="1000" b="0" i="0" u="none" strike="noStrike" kern="1200" baseline="0" dirty="0">
                        <a:solidFill>
                          <a:prstClr val="black"/>
                        </a:solidFill>
                        <a:latin typeface="Poppins" panose="00000500000000000000" pitchFamily="2" charset="0"/>
                        <a:cs typeface="Poppins" panose="00000500000000000000" pitchFamily="2" charset="0"/>
                      </a:rPr>
                      <a:t>(Ex: Integrated geofencing with automatic dynamic no fly zone updates)</a:t>
                    </a:r>
                  </a:p>
                </c:rich>
              </c:tx>
              <c:showLegendKey val="0"/>
              <c:showVal val="0"/>
              <c:showCatName val="1"/>
              <c:showSerName val="0"/>
              <c:showPercent val="0"/>
              <c:showBubbleSize val="0"/>
              <c:extLst>
                <c:ext xmlns:c15="http://schemas.microsoft.com/office/drawing/2012/chart" uri="{CE6537A1-D6FC-4f65-9D91-7224C49458BB}">
                  <c15:layout>
                    <c:manualLayout>
                      <c:w val="0.22650002689548196"/>
                      <c:h val="0.1752433450598459"/>
                    </c:manualLayout>
                  </c15:layout>
                  <c15:showDataLabelsRange val="0"/>
                </c:ext>
                <c:ext xmlns:c16="http://schemas.microsoft.com/office/drawing/2014/chart" uri="{C3380CC4-5D6E-409C-BE32-E72D297353CC}">
                  <c16:uniqueId val="{00000001-2C4C-408E-B373-B558B02F0C65}"/>
                </c:ext>
              </c:extLst>
            </c:dLbl>
            <c:dLbl>
              <c:idx val="2"/>
              <c:layout>
                <c:manualLayout>
                  <c:x val="0.16965419390625916"/>
                  <c:y val="-1.7269755123664585E-3"/>
                </c:manualLayout>
              </c:layout>
              <c:tx>
                <c:rich>
                  <a:bodyPr/>
                  <a:lstStyle/>
                  <a:p>
                    <a:r>
                      <a:rPr lang="en-US" sz="1000" b="1" i="0" u="none" strike="noStrike" kern="1200" baseline="0" dirty="0">
                        <a:solidFill>
                          <a:prstClr val="black"/>
                        </a:solidFill>
                        <a:latin typeface="Poppins" panose="00000500000000000000" pitchFamily="2" charset="0"/>
                        <a:cs typeface="Poppins" panose="00000500000000000000" pitchFamily="2" charset="0"/>
                      </a:rPr>
                      <a:t>Scalable Cloud Architecture</a:t>
                    </a:r>
                  </a:p>
                  <a:p>
                    <a:r>
                      <a:rPr lang="en-US" sz="1000" b="0" i="0" u="none" strike="noStrike" kern="1200" baseline="0" dirty="0">
                        <a:solidFill>
                          <a:prstClr val="black"/>
                        </a:solidFill>
                        <a:latin typeface="Poppins" panose="00000500000000000000" pitchFamily="2" charset="0"/>
                        <a:cs typeface="Poppins" panose="00000500000000000000" pitchFamily="2" charset="0"/>
                      </a:rPr>
                      <a:t>(Ex: Multi tenant cloud for real time telemetry and fleet management)</a:t>
                    </a:r>
                  </a:p>
                </c:rich>
              </c:tx>
              <c:showLegendKey val="0"/>
              <c:showVal val="0"/>
              <c:showCatName val="1"/>
              <c:showSerName val="0"/>
              <c:showPercent val="0"/>
              <c:showBubbleSize val="0"/>
              <c:extLst>
                <c:ext xmlns:c15="http://schemas.microsoft.com/office/drawing/2012/chart" uri="{CE6537A1-D6FC-4f65-9D91-7224C49458BB}">
                  <c15:layout>
                    <c:manualLayout>
                      <c:w val="0.25024196785642272"/>
                      <c:h val="0.16752945987413856"/>
                    </c:manualLayout>
                  </c15:layout>
                  <c15:showDataLabelsRange val="0"/>
                </c:ext>
                <c:ext xmlns:c16="http://schemas.microsoft.com/office/drawing/2014/chart" uri="{C3380CC4-5D6E-409C-BE32-E72D297353CC}">
                  <c16:uniqueId val="{00000002-2C4C-408E-B373-B558B02F0C65}"/>
                </c:ext>
              </c:extLst>
            </c:dLbl>
            <c:dLbl>
              <c:idx val="3"/>
              <c:layout>
                <c:manualLayout>
                  <c:x val="0.2446767074953223"/>
                  <c:y val="-3.5697238262923404E-2"/>
                </c:manualLayout>
              </c:layout>
              <c:tx>
                <c:rich>
                  <a:bodyPr/>
                  <a:lstStyle/>
                  <a:p>
                    <a:r>
                      <a:rPr lang="en-US" sz="1000" b="1" i="0" u="none" strike="noStrike" kern="1200" baseline="0" dirty="0">
                        <a:solidFill>
                          <a:prstClr val="black"/>
                        </a:solidFill>
                        <a:latin typeface="Poppins" panose="00000500000000000000" pitchFamily="2" charset="0"/>
                        <a:cs typeface="Poppins" panose="00000500000000000000" pitchFamily="2" charset="0"/>
                      </a:rPr>
                      <a:t>AI-Powered Data Analytics</a:t>
                    </a:r>
                  </a:p>
                  <a:p>
                    <a:r>
                      <a:rPr lang="en-US" sz="1000" b="0" i="0" u="none" strike="noStrike" kern="1200" baseline="0" dirty="0">
                        <a:solidFill>
                          <a:prstClr val="black"/>
                        </a:solidFill>
                        <a:latin typeface="Poppins" panose="00000500000000000000" pitchFamily="2" charset="0"/>
                        <a:cs typeface="Poppins" panose="00000500000000000000" pitchFamily="2" charset="0"/>
                      </a:rPr>
                      <a:t>(Ex: Automated image classification and predictive maintenance alerts for operations)</a:t>
                    </a:r>
                  </a:p>
                </c:rich>
              </c:tx>
              <c:showLegendKey val="0"/>
              <c:showVal val="0"/>
              <c:showCatName val="1"/>
              <c:showSerName val="0"/>
              <c:showPercent val="0"/>
              <c:showBubbleSize val="0"/>
              <c:extLst>
                <c:ext xmlns:c15="http://schemas.microsoft.com/office/drawing/2012/chart" uri="{CE6537A1-D6FC-4f65-9D91-7224C49458BB}">
                  <c15:layout>
                    <c:manualLayout>
                      <c:w val="0.28001810230602231"/>
                      <c:h val="0.23396305194284184"/>
                    </c:manualLayout>
                  </c15:layout>
                  <c15:showDataLabelsRange val="0"/>
                </c:ext>
                <c:ext xmlns:c16="http://schemas.microsoft.com/office/drawing/2014/chart" uri="{C3380CC4-5D6E-409C-BE32-E72D297353CC}">
                  <c16:uniqueId val="{00000003-2C4C-408E-B373-B558B02F0C65}"/>
                </c:ext>
              </c:extLst>
            </c:dLbl>
            <c:dLbl>
              <c:idx val="4"/>
              <c:layout>
                <c:manualLayout>
                  <c:x val="-0.23079698684827885"/>
                  <c:y val="7.6183032530560399E-2"/>
                </c:manualLayout>
              </c:layout>
              <c:tx>
                <c:rich>
                  <a:bodyPr/>
                  <a:lstStyle/>
                  <a:p>
                    <a:r>
                      <a:rPr lang="en-US" sz="1000" b="1" i="0" u="none" strike="noStrike" kern="1200" baseline="0" dirty="0">
                        <a:solidFill>
                          <a:prstClr val="black"/>
                        </a:solidFill>
                        <a:latin typeface="Poppins" panose="00000500000000000000" pitchFamily="2" charset="0"/>
                        <a:cs typeface="Poppins" panose="00000500000000000000" pitchFamily="2" charset="0"/>
                      </a:rPr>
                      <a:t>Interoperability and APIs</a:t>
                    </a:r>
                  </a:p>
                  <a:p>
                    <a:r>
                      <a:rPr lang="en-US" sz="1000" b="0" i="0" u="none" strike="noStrike" kern="1200" baseline="0" dirty="0">
                        <a:solidFill>
                          <a:prstClr val="black"/>
                        </a:solidFill>
                        <a:latin typeface="Poppins" panose="00000500000000000000" pitchFamily="2" charset="0"/>
                        <a:cs typeface="Poppins" panose="00000500000000000000" pitchFamily="2" charset="0"/>
                      </a:rPr>
                      <a:t>(Ex: Open APIs enabling integration with ERPs and mapping platforms)</a:t>
                    </a:r>
                  </a:p>
                </c:rich>
              </c:tx>
              <c:showLegendKey val="0"/>
              <c:showVal val="0"/>
              <c:showCatName val="1"/>
              <c:showSerName val="0"/>
              <c:showPercent val="0"/>
              <c:showBubbleSize val="0"/>
              <c:extLst>
                <c:ext xmlns:c15="http://schemas.microsoft.com/office/drawing/2012/chart" uri="{CE6537A1-D6FC-4f65-9D91-7224C49458BB}">
                  <c15:layout>
                    <c:manualLayout>
                      <c:w val="0.28841677663861387"/>
                      <c:h val="0.15053742164576259"/>
                    </c:manualLayout>
                  </c15:layout>
                  <c15:showDataLabelsRange val="0"/>
                </c:ext>
                <c:ext xmlns:c16="http://schemas.microsoft.com/office/drawing/2014/chart" uri="{C3380CC4-5D6E-409C-BE32-E72D297353CC}">
                  <c16:uniqueId val="{00000004-2C4C-408E-B373-B558B02F0C65}"/>
                </c:ext>
              </c:extLst>
            </c:dLbl>
            <c:dLbl>
              <c:idx val="5"/>
              <c:layout>
                <c:manualLayout>
                  <c:x val="-0.1723308951743564"/>
                  <c:y val="-0.10919722799148436"/>
                </c:manualLayout>
              </c:layout>
              <c:tx>
                <c:rich>
                  <a:bodyPr/>
                  <a:lstStyle/>
                  <a:p>
                    <a:r>
                      <a:rPr lang="en-US" sz="1000" b="1" i="0" u="none" strike="noStrike" kern="1200" baseline="0" dirty="0">
                        <a:solidFill>
                          <a:prstClr val="black"/>
                        </a:solidFill>
                        <a:latin typeface="Poppins" panose="00000500000000000000" pitchFamily="2" charset="0"/>
                        <a:cs typeface="Poppins" panose="00000500000000000000" pitchFamily="2" charset="0"/>
                      </a:rPr>
                      <a:t>Security and Privacy</a:t>
                    </a:r>
                  </a:p>
                  <a:p>
                    <a:r>
                      <a:rPr lang="en-US" sz="1000" b="0" i="0" u="none" strike="noStrike" kern="1200" baseline="0" dirty="0">
                        <a:solidFill>
                          <a:prstClr val="black"/>
                        </a:solidFill>
                        <a:latin typeface="Poppins" panose="00000500000000000000" pitchFamily="2" charset="0"/>
                        <a:cs typeface="Poppins" panose="00000500000000000000" pitchFamily="2" charset="0"/>
                      </a:rPr>
                      <a:t>(Ex: Strong encryption plus RBAC and comprehensive audit logging)</a:t>
                    </a:r>
                  </a:p>
                </c:rich>
              </c:tx>
              <c:showLegendKey val="0"/>
              <c:showVal val="0"/>
              <c:showCatName val="1"/>
              <c:showSerName val="0"/>
              <c:showPercent val="0"/>
              <c:showBubbleSize val="0"/>
              <c:extLst>
                <c:ext xmlns:c15="http://schemas.microsoft.com/office/drawing/2012/chart" uri="{CE6537A1-D6FC-4f65-9D91-7224C49458BB}">
                  <c15:layout>
                    <c:manualLayout>
                      <c:w val="0.24424857499686214"/>
                      <c:h val="0.23567839889367403"/>
                    </c:manualLayout>
                  </c15:layout>
                  <c15:showDataLabelsRange val="0"/>
                </c:ext>
                <c:ext xmlns:c16="http://schemas.microsoft.com/office/drawing/2014/chart" uri="{C3380CC4-5D6E-409C-BE32-E72D297353CC}">
                  <c16:uniqueId val="{00000005-2C4C-408E-B373-B558B02F0C65}"/>
                </c:ext>
              </c:extLst>
            </c:dLbl>
            <c:dLbl>
              <c:idx val="6"/>
              <c:layout>
                <c:manualLayout>
                  <c:x val="-0.16502576735892455"/>
                  <c:y val="-7.7967155321739839E-2"/>
                </c:manualLayout>
              </c:layout>
              <c:tx>
                <c:rich>
                  <a:bodyPr/>
                  <a:lstStyle/>
                  <a:p>
                    <a:r>
                      <a:rPr lang="en-US" sz="1000" b="1" i="0" u="none" strike="noStrike" kern="1200" baseline="0" dirty="0">
                        <a:solidFill>
                          <a:prstClr val="black"/>
                        </a:solidFill>
                        <a:latin typeface="Poppins" panose="00000500000000000000" pitchFamily="2" charset="0"/>
                        <a:cs typeface="Poppins" panose="00000500000000000000" pitchFamily="2" charset="0"/>
                      </a:rPr>
                      <a:t>User Experience Design</a:t>
                    </a:r>
                  </a:p>
                  <a:p>
                    <a:r>
                      <a:rPr lang="en-US" sz="1000" b="0" i="0" u="none" strike="noStrike" baseline="0" dirty="0"/>
                      <a:t>(Ex: Intuitive mobile and web apps for rapid operator onboarding)</a:t>
                    </a:r>
                    <a:endParaRPr lang="en-US" sz="1000" dirty="0"/>
                  </a:p>
                </c:rich>
              </c:tx>
              <c:showLegendKey val="0"/>
              <c:showVal val="0"/>
              <c:showCatName val="1"/>
              <c:showSerName val="0"/>
              <c:showPercent val="0"/>
              <c:showBubbleSize val="0"/>
              <c:extLst>
                <c:ext xmlns:c15="http://schemas.microsoft.com/office/drawing/2012/chart" uri="{CE6537A1-D6FC-4f65-9D91-7224C49458BB}">
                  <c15:layout>
                    <c:manualLayout>
                      <c:w val="0.28512163168109439"/>
                      <c:h val="0.16752945987413856"/>
                    </c:manualLayout>
                  </c15:layout>
                  <c15:showDataLabelsRange val="0"/>
                </c:ext>
                <c:ext xmlns:c16="http://schemas.microsoft.com/office/drawing/2014/chart" uri="{C3380CC4-5D6E-409C-BE32-E72D297353CC}">
                  <c16:uniqueId val="{00000006-2C4C-408E-B373-B558B02F0C65}"/>
                </c:ext>
              </c:extLst>
            </c:dLbl>
            <c:dLbl>
              <c:idx val="7"/>
              <c:layout>
                <c:manualLayout>
                  <c:x val="-0.24732180522953359"/>
                  <c:y val="-4.0242842749449254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C4C-408E-B373-B558B02F0C65}"/>
                </c:ext>
              </c:extLst>
            </c:dLbl>
            <c:dLbl>
              <c:idx val="8"/>
              <c:layout>
                <c:manualLayout>
                  <c:x val="-0.14738102459969649"/>
                  <c:y val="-1.5121413040087462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8-2C4C-408E-B373-B558B02F0C65}"/>
                </c:ext>
              </c:extLst>
            </c:dLbl>
            <c:dLbl>
              <c:idx val="9"/>
              <c:layout>
                <c:manualLayout>
                  <c:x val="-0.13030253677054709"/>
                  <c:y val="-2.1169978256122501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2C4C-408E-B373-B558B02F0C65}"/>
                </c:ext>
              </c:extLst>
            </c:dLbl>
            <c:dLbl>
              <c:idx val="10"/>
              <c:layout>
                <c:manualLayout>
                  <c:x val="-0.12777239042548796"/>
                  <c:y val="-2.4194260864139939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A-2C4C-408E-B373-B558B02F0C65}"/>
                </c:ext>
              </c:extLst>
            </c:dLbl>
            <c:dLbl>
              <c:idx val="11"/>
              <c:layout>
                <c:manualLayout>
                  <c:x val="-0.13915804897825421"/>
                  <c:y val="-4.3852097816253655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2C4C-408E-B373-B558B02F0C65}"/>
                </c:ext>
              </c:extLst>
            </c:dLbl>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showLegendKey val="0"/>
            <c:showVal val="0"/>
            <c:showCatName val="1"/>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Global!$K$43:$K$49</c:f>
              <c:strCache>
                <c:ptCount val="7"/>
                <c:pt idx="0">
                  <c:v>Strong Customer Support and Financial Literacy Resources (24/7 Chatbots, Educational Webinars)</c:v>
                </c:pt>
                <c:pt idx="1">
                  <c:v>AI-Powered Personalization and Engagement (Personalized Financial Insights, Targeted Product Recommendations)</c:v>
                </c:pt>
                <c:pt idx="2">
                  <c:v>Open Banking and API Integration (Third-Party Fintech Partnerships, Innovative Financial Tools)</c:v>
                </c:pt>
                <c:pt idx="3">
                  <c:v>Robust Cybersecurity and Data Privacy (Multi-Factor Authentication, Data Encryption, Transparent Communication)</c:v>
                </c:pt>
                <c:pt idx="4">
                  <c:v>Frictionless Onboarding and Account Management (Instant Account Opening, Digital Identity Verification)</c:v>
                </c:pt>
                <c:pt idx="5">
                  <c:v>Focus On Financial Inclusion and Social Impact (Accessible Banking Solutions, Sustainable Investment Options)</c:v>
                </c:pt>
                <c:pt idx="6">
                  <c:v>Cloud-Based Infrastructure and Scalability (Agility, Cost-Efficiency, Global Reach)</c:v>
                </c:pt>
              </c:strCache>
            </c:strRef>
          </c:cat>
          <c:val>
            <c:numRef>
              <c:f>Global!$L$43:$L$49</c:f>
              <c:numCache>
                <c:formatCode>General</c:formatCode>
                <c:ptCount val="7"/>
                <c:pt idx="0">
                  <c:v>8</c:v>
                </c:pt>
                <c:pt idx="1">
                  <c:v>8</c:v>
                </c:pt>
                <c:pt idx="2">
                  <c:v>8</c:v>
                </c:pt>
                <c:pt idx="3">
                  <c:v>7</c:v>
                </c:pt>
                <c:pt idx="4">
                  <c:v>7</c:v>
                </c:pt>
                <c:pt idx="5">
                  <c:v>6</c:v>
                </c:pt>
                <c:pt idx="6">
                  <c:v>6</c:v>
                </c:pt>
              </c:numCache>
            </c:numRef>
          </c:val>
          <c:extLst>
            <c:ext xmlns:c16="http://schemas.microsoft.com/office/drawing/2014/chart" uri="{C3380CC4-5D6E-409C-BE32-E72D297353CC}">
              <c16:uniqueId val="{0000000C-2C4C-408E-B373-B558B02F0C65}"/>
            </c:ext>
          </c:extLst>
        </c:ser>
        <c:dLbls>
          <c:showLegendKey val="0"/>
          <c:showVal val="1"/>
          <c:showCatName val="0"/>
          <c:showSerName val="0"/>
          <c:showPercent val="0"/>
          <c:showBubbleSize val="0"/>
        </c:dLbls>
        <c:axId val="248830208"/>
        <c:axId val="248845440"/>
      </c:radarChart>
      <c:catAx>
        <c:axId val="248830208"/>
        <c:scaling>
          <c:orientation val="minMax"/>
        </c:scaling>
        <c:delete val="1"/>
        <c:axPos val="b"/>
        <c:numFmt formatCode="General" sourceLinked="1"/>
        <c:majorTickMark val="none"/>
        <c:minorTickMark val="none"/>
        <c:tickLblPos val="nextTo"/>
        <c:crossAx val="248845440"/>
        <c:crosses val="autoZero"/>
        <c:auto val="1"/>
        <c:lblAlgn val="ctr"/>
        <c:lblOffset val="100"/>
        <c:noMultiLvlLbl val="0"/>
      </c:catAx>
      <c:valAx>
        <c:axId val="24884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crossAx val="24883020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Poppins" panose="00000500000000000000" pitchFamily="2" charset="0"/>
          <a:cs typeface="Poppins" panose="00000500000000000000" pitchFamily="2"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System Software</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Application Software</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System Software</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Application Software</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System Software</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Application Software</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 (USD Bn)</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0.0</c:v>
                </c:pt>
                <c:pt idx="1">
                  <c:v>0.0</c:v>
                </c:pt>
                <c:pt idx="2">
                  <c:v>0.0</c:v>
                </c:pt>
              </c:numCache>
            </c:numRef>
          </c:val>
        </c:ser>
        <c:dLbls>
          <c:txPr>
            <a:bodyPr/>
            <a:lstStyle/>
            <a:p>
              <a:pPr>
                <a:defRPr sz="1000" b="0">
                  <a:latin typeface="Poppins"/>
                </a:defRPr>
              </a:pPr>
            </a:p>
          </c:txPr>
          <c:showLegendKey val="0"/>
          <c:showVal val="1"/>
          <c:showCatName val="0"/>
          <c:showSerName val="0"/>
          <c:showPercent val="0"/>
          <c:showBubbleSize val="0"/>
          <c:showLeaderLines val="1"/>
        </c:dLbls>
        <c:gapWidth val="50"/>
        <c:axId val="-2068027336"/>
        <c:axId val="-2113994440"/>
      </c:barChart>
      <c:catAx>
        <c:axId val="-2068027336"/>
        <c:scaling>
          <c:orientation val="minMax"/>
        </c:scaling>
        <c:delete val="0"/>
        <c:axPos val="b"/>
        <c:majorTickMark val="none"/>
        <c:minorTickMark val="none"/>
        <c:tickLblPos val="nextTo"/>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10-10-2025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10-10-2025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10</a:t>
            </a:fld>
            <a:endParaRPr lang="en-IN"/>
          </a:p>
        </p:txBody>
      </p:sp>
    </p:spTree>
    <p:extLst>
      <p:ext uri="{BB962C8B-B14F-4D97-AF65-F5344CB8AC3E}">
        <p14:creationId xmlns:p14="http://schemas.microsoft.com/office/powerpoint/2010/main" val="863693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516FD7-15E5-4D51-AC1F-DE17248223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5947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12</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16</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 Id="rId3" Type="http://schemas.openxmlformats.org/officeDocument/2006/relationships/image" Target="../media/image35.png"/><Relationship Id="rId4" Type="http://schemas.microsoft.com/office/2007/relationships/hdphoto" Target="../media/hdphoto5.wdp"/><Relationship Id="rId5" Type="http://schemas.openxmlformats.org/officeDocument/2006/relationships/image" Target="../media/image36.png"/><Relationship Id="rId6"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 Id="rId3" Type="http://schemas.microsoft.com/office/2007/relationships/hdphoto" Target="../media/hdphoto6.wdp"/><Relationship Id="rId4" Type="http://schemas.openxmlformats.org/officeDocument/2006/relationships/chart" Target="../charts/char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7.wdp"/><Relationship Id="rId4" Type="http://schemas.openxmlformats.org/officeDocument/2006/relationships/image" Target="../media/image44.png"/><Relationship Id="rId5" Type="http://schemas.microsoft.com/office/2007/relationships/hdphoto" Target="../media/hdphoto8.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 Id="rId3" Type="http://schemas.microsoft.com/office/2007/relationships/hdphoto" Target="../media/hdphoto6.wdp"/><Relationship Id="rId4" Type="http://schemas.openxmlformats.org/officeDocument/2006/relationships/chart" Target="../charts/char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42.png"/><Relationship Id="rId4" Type="http://schemas.microsoft.com/office/2007/relationships/hdphoto" Target="../media/hdphoto6.wdp"/><Relationship Id="rId5" Type="http://schemas.openxmlformats.org/officeDocument/2006/relationships/chart" Target="../charts/char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9.xml"/><Relationship Id="rId3" Type="http://schemas.openxmlformats.org/officeDocument/2006/relationships/chart" Target="../charts/char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 Id="rId3" Type="http://schemas.microsoft.com/office/2007/relationships/hdphoto" Target="../media/hdphoto9.wdp"/></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microsoft.com/office/2007/relationships/hdphoto" Target="../media/hdphoto10.wdp"/><Relationship Id="rId4" Type="http://schemas.openxmlformats.org/officeDocument/2006/relationships/image" Target="../media/image4.png"/><Relationship Id="rId5" Type="http://schemas.openxmlformats.org/officeDocument/2006/relationships/image" Target="../media/image51.png"/><Relationship Id="rId6" Type="http://schemas.openxmlformats.org/officeDocument/2006/relationships/image" Target="../media/image52.GIF"/><Relationship Id="rId7" Type="http://schemas.openxmlformats.org/officeDocument/2006/relationships/image" Target="../media/image53.png"/><Relationship Id="rId8" Type="http://schemas.openxmlformats.org/officeDocument/2006/relationships/image" Target="../media/image54.png"/><Relationship Id="rId9" Type="http://schemas.openxmlformats.org/officeDocument/2006/relationships/image" Target="../media/image55.png"/><Relationship Id="rId10" Type="http://schemas.microsoft.com/office/2007/relationships/hdphoto" Target="../media/hdphoto11.wdp"/><Relationship Id="rId11" Type="http://schemas.openxmlformats.org/officeDocument/2006/relationships/image" Target="../media/image56.png"/><Relationship Id="rId12" Type="http://schemas.microsoft.com/office/2007/relationships/hdphoto" Target="../media/hdphoto12.wdp"/><Relationship Id="rId13" Type="http://schemas.openxmlformats.org/officeDocument/2006/relationships/image" Target="../media/image57.png"/><Relationship Id="rId14" Type="http://schemas.microsoft.com/office/2007/relationships/hdphoto" Target="../media/hdphoto13.wdp"/><Relationship Id="rId15" Type="http://schemas.openxmlformats.org/officeDocument/2006/relationships/image" Target="../media/image58.png"/><Relationship Id="rId16" Type="http://schemas.openxmlformats.org/officeDocument/2006/relationships/image" Target="../media/image5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0.png"/><Relationship Id="rId3" Type="http://schemas.openxmlformats.org/officeDocument/2006/relationships/image" Target="../media/image6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2.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3.png"/><Relationship Id="rId7" Type="http://schemas.openxmlformats.org/officeDocument/2006/relationships/hyperlink" Target="https://www.facebook.com/STI4SDG/" TargetMode="External"/><Relationship Id="rId8" Type="http://schemas.openxmlformats.org/officeDocument/2006/relationships/image" Target="../media/image64.png"/><Relationship Id="rId9" Type="http://schemas.openxmlformats.org/officeDocument/2006/relationships/image" Target="../media/image65.png"/><Relationship Id="rId10" Type="http://schemas.openxmlformats.org/officeDocument/2006/relationships/image" Target="../media/image66.svg"/><Relationship Id="rId11" Type="http://schemas.openxmlformats.org/officeDocument/2006/relationships/image" Target="../media/image67.png"/><Relationship Id="rId12" Type="http://schemas.openxmlformats.org/officeDocument/2006/relationships/image" Target="../media/image68.svg"/><Relationship Id="rId13" Type="http://schemas.openxmlformats.org/officeDocument/2006/relationships/image" Target="../media/image69.png"/><Relationship Id="rId14" Type="http://schemas.openxmlformats.org/officeDocument/2006/relationships/image" Target="../media/image70.sv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Solution: System Software, Application Software (Flight Planning, Operations &amp; Management, Data Capture, Data Processing &amp; Analytics, Others)
By Drone Operation: Remotely Piloted, Semi-autonomous, Fully Autonomous
By Drone Type: Fixed Wing, Rotary Blade, Hybrid Wing
By Architecture: Open Source, Closed Source
By Deployment: Onboard, Ground-Based
By Application: Defense, Commercial (Agriculture, Logistics and Transportation, Energy and Power, Construction and Mining, Media and Entertainment, Insurance, Wildlife and Forestry, Academic Research, Computer Vision, Others)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864113"/>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DRONE SOFTWARE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MARKET DEFINITION &amp; SCOPE</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0A83BE23-CEEB-468C-8B45-F8B1CF985F04}"/>
              </a:ext>
            </a:extLst>
          </p:cNvPr>
          <p:cNvSpPr txBox="1">
            <a:spLocks/>
          </p:cNvSpPr>
          <p:nvPr/>
        </p:nvSpPr>
        <p:spPr>
          <a:xfrm>
            <a:off x="438150" y="3552825"/>
            <a:ext cx="732155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400" b="1">
                <a:solidFill>
                  <a:schemeClr val="tx1"/>
                </a:solidFill>
              </a:rPr>
              <a:t>GLOBAL DRONE SOFTWARE MARKET-</a:t>
            </a:r>
            <a:endParaRPr lang="en-US" sz="1400" b="1" dirty="0">
              <a:solidFill>
                <a:schemeClr val="tx1"/>
              </a:solidFill>
            </a:endParaRPr>
          </a:p>
        </p:txBody>
      </p:sp>
      <p:sp>
        <p:nvSpPr>
          <p:cNvPr id="11" name="TextBox 10">
            <a:extLst>
              <a:ext uri="{FF2B5EF4-FFF2-40B4-BE49-F238E27FC236}">
                <a16:creationId xmlns:a16="http://schemas.microsoft.com/office/drawing/2014/main" id="{DC20E676-2F7E-43D6-A3C8-06592EEEDF00}"/>
              </a:ext>
            </a:extLst>
          </p:cNvPr>
          <p:cNvSpPr txBox="1"/>
          <p:nvPr/>
        </p:nvSpPr>
        <p:spPr>
          <a:xfrm>
            <a:off x="438150" y="3821780"/>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3712678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a:noFill/>
          <a:ln>
            <a:noFill/>
          </a:ln>
        </p:spPr>
        <p:txBody>
          <a:bodyPr/>
          <a:lstStyle/>
          <a:p>
            <a:pPr>
              <a:lnSpc>
                <a:spcPct val="100000"/>
              </a:lnSpc>
              <a:defRPr/>
            </a:pPr>
            <a:r>
              <a:rPr lang="en-IN" dirty="0"/>
              <a:t>MARKET DEFINITION &amp; SCOPE </a:t>
            </a:r>
          </a:p>
        </p:txBody>
      </p:sp>
      <p:graphicFrame>
        <p:nvGraphicFramePr>
          <p:cNvPr id="3" name="Table 2"/>
          <p:cNvGraphicFramePr>
            <a:graphicFrameLocks noGrp="1"/>
          </p:cNvGraphicFramePr>
          <p:nvPr/>
        </p:nvGraphicFramePr>
        <p:xfrm>
          <a:off x="457200" y="1005840"/>
          <a:ext cx="11277600" cy="853440"/>
        </p:xfrm>
        <a:graphic>
          <a:graphicData uri="http://schemas.openxmlformats.org/drawingml/2006/table">
            <a:tbl>
              <a:tblPr bandRow="1">
                <a:tableStyleId>{5C22544A-7EE6-4342-B048-85BDC9FD1C3A}</a:tableStyleId>
              </a:tblPr>
              <a:tblGrid>
                <a:gridCol w="2819400"/>
                <a:gridCol w="8458200"/>
              </a:tblGrid>
              <a:tr h="365760">
                <a:tc gridSpan="2">
                  <a:txBody>
                    <a:bodyPr lIns="45720" rIns="45720"/>
                    <a:lstStyle/>
                    <a:p>
                      <a:pPr algn="ctr">
                        <a:defRPr sz="1200" b="1">
                          <a:solidFill>
                            <a:srgbClr val="FFFFFF"/>
                          </a:solidFill>
                        </a:defRPr>
                      </a:pPr>
                      <a:r>
                        <a:t>DEFINITION</a:t>
                      </a:r>
                    </a:p>
                  </a:txBody>
                  <a:tcPr anchor="ctr">
                    <a:solidFill>
                      <a:srgbClr val="31097E"/>
                    </a:solidFill>
                  </a:tcPr>
                </a:tc>
                <a:tc hMerge="1">
                  <a:txBody>
                    <a:bodyPr/>
                    <a:lstStyle/>
                    <a:p/>
                  </a:txBody>
                  <a:tcPr/>
                </a:tc>
              </a:tr>
              <a:tr h="487680">
                <a:tc>
                  <a:txBody>
                    <a:bodyPr lIns="45720" rIns="45720" tIns="91440" bIns="91440"/>
                    <a:lstStyle/>
                    <a:p>
                      <a:pPr algn="ctr">
                        <a:defRPr sz="900" b="1"/>
                      </a:pPr>
                      <a:r>
                        <a:t>Drone Software Market</a:t>
                      </a:r>
                    </a:p>
                  </a:txBody>
                  <a:tcPr anchor="ctr">
                    <a:solidFill>
                      <a:srgbClr val="F2F2F2"/>
                    </a:solidFill>
                  </a:tcPr>
                </a:tc>
                <a:tc>
                  <a:txBody>
                    <a:bodyPr lIns="45720" rIns="45720" tIns="91440" bIns="91440"/>
                    <a:lstStyle/>
                    <a:p>
                      <a:pPr algn="just">
                        <a:defRPr sz="900"/>
                      </a:pPr>
                      <a:r>
                        <a:t>Market comprising software platforms, firmware, and applications that enable control, navigation, data capture, processing, analysis, and management of unmanned aerial vehicles across commercial and defense sectors.</a:t>
                      </a:r>
                    </a:p>
                  </a:txBody>
                  <a:tcPr anchor="ctr">
                    <a:solidFill>
                      <a:srgbClr val="F2F2F2"/>
                    </a:solidFill>
                  </a:tcPr>
                </a:tc>
              </a:tr>
            </a:tbl>
          </a:graphicData>
        </a:graphic>
      </p:graphicFrame>
      <p:graphicFrame>
        <p:nvGraphicFramePr>
          <p:cNvPr id="4" name="Table 3"/>
          <p:cNvGraphicFramePr>
            <a:graphicFrameLocks noGrp="1"/>
          </p:cNvGraphicFramePr>
          <p:nvPr/>
        </p:nvGraphicFramePr>
        <p:xfrm>
          <a:off x="457200" y="1950720"/>
          <a:ext cx="11277600" cy="1341120"/>
        </p:xfrm>
        <a:graphic>
          <a:graphicData uri="http://schemas.openxmlformats.org/drawingml/2006/table">
            <a:tbl>
              <a:tblPr bandRow="1">
                <a:tableStyleId>{5C22544A-7EE6-4342-B048-85BDC9FD1C3A}</a:tableStyleId>
              </a:tblPr>
              <a:tblGrid>
                <a:gridCol w="2819400"/>
                <a:gridCol w="8458200"/>
              </a:tblGrid>
              <a:tr h="365760">
                <a:tc gridSpan="2">
                  <a:txBody>
                    <a:bodyPr lIns="45720" rIns="45720"/>
                    <a:lstStyle/>
                    <a:p>
                      <a:pPr algn="ctr">
                        <a:defRPr sz="1200" b="1">
                          <a:solidFill>
                            <a:srgbClr val="FFFFFF"/>
                          </a:solidFill>
                        </a:defRPr>
                      </a:pPr>
                      <a:r>
                        <a:t>Solution</a:t>
                      </a:r>
                    </a:p>
                  </a:txBody>
                  <a:tcPr anchor="ctr">
                    <a:solidFill>
                      <a:srgbClr val="FB592D"/>
                    </a:solidFill>
                  </a:tcPr>
                </a:tc>
                <a:tc hMerge="1">
                  <a:txBody>
                    <a:bodyPr/>
                    <a:lstStyle/>
                    <a:p/>
                  </a:txBody>
                  <a:tcPr/>
                </a:tc>
              </a:tr>
              <a:tr h="487680">
                <a:tc>
                  <a:txBody>
                    <a:bodyPr lIns="45720" rIns="45720" tIns="91440" bIns="91440"/>
                    <a:lstStyle/>
                    <a:p>
                      <a:pPr algn="ctr">
                        <a:defRPr sz="900" b="1"/>
                      </a:pPr>
                      <a:r>
                        <a:t>System Software</a:t>
                      </a:r>
                    </a:p>
                  </a:txBody>
                  <a:tcPr anchor="ctr">
                    <a:solidFill>
                      <a:srgbClr val="F2F2F2"/>
                    </a:solidFill>
                  </a:tcPr>
                </a:tc>
                <a:tc>
                  <a:txBody>
                    <a:bodyPr lIns="45720" rIns="45720" tIns="91440" bIns="91440"/>
                    <a:lstStyle/>
                    <a:p>
                      <a:pPr algn="just">
                        <a:defRPr sz="900"/>
                      </a:pPr>
                      <a:r>
                        <a:t>Low-level and middleware software such as flight control firmware, autopilots, navigation, communication stacks, and operating systems that manage real-time UAV functions and hardware integration.</a:t>
                      </a:r>
                    </a:p>
                  </a:txBody>
                  <a:tcPr anchor="ctr">
                    <a:solidFill>
                      <a:srgbClr val="F2F2F2"/>
                    </a:solidFill>
                  </a:tcPr>
                </a:tc>
              </a:tr>
              <a:tr h="487680">
                <a:tc>
                  <a:txBody>
                    <a:bodyPr lIns="45720" rIns="45720" tIns="91440" bIns="91440"/>
                    <a:lstStyle/>
                    <a:p>
                      <a:pPr algn="ctr">
                        <a:defRPr sz="900" b="1"/>
                      </a:pPr>
                      <a:r>
                        <a:t>Application Software</a:t>
                      </a:r>
                    </a:p>
                  </a:txBody>
                  <a:tcPr anchor="ctr">
                    <a:solidFill>
                      <a:srgbClr val="F2F2F2"/>
                    </a:solidFill>
                  </a:tcPr>
                </a:tc>
                <a:tc>
                  <a:txBody>
                    <a:bodyPr lIns="45720" rIns="45720" tIns="91440" bIns="91440"/>
                    <a:lstStyle/>
                    <a:p>
                      <a:pPr algn="just">
                        <a:defRPr sz="900"/>
                      </a:pPr>
                      <a:r>
                        <a:t>Higher-level software for flight planning, operations and fleet management, mission control, data capture (sensors and payloads), and data processing &amp; analytics that enable specific use cases and actionable insights.</a:t>
                      </a:r>
                    </a:p>
                  </a:txBody>
                  <a:tcPr anchor="ctr">
                    <a:solidFill>
                      <a:srgbClr val="F2F2F2"/>
                    </a:solidFill>
                  </a:tcPr>
                </a:tc>
              </a:tr>
            </a:tbl>
          </a:graphicData>
        </a:graphic>
      </p:graphicFrame>
      <p:graphicFrame>
        <p:nvGraphicFramePr>
          <p:cNvPr id="5" name="Table 4"/>
          <p:cNvGraphicFramePr>
            <a:graphicFrameLocks noGrp="1"/>
          </p:cNvGraphicFramePr>
          <p:nvPr/>
        </p:nvGraphicFramePr>
        <p:xfrm>
          <a:off x="457200" y="3383280"/>
          <a:ext cx="11277600" cy="1828800"/>
        </p:xfrm>
        <a:graphic>
          <a:graphicData uri="http://schemas.openxmlformats.org/drawingml/2006/table">
            <a:tbl>
              <a:tblPr bandRow="1">
                <a:tableStyleId>{5C22544A-7EE6-4342-B048-85BDC9FD1C3A}</a:tableStyleId>
              </a:tblPr>
              <a:tblGrid>
                <a:gridCol w="2819400"/>
                <a:gridCol w="8458200"/>
              </a:tblGrid>
              <a:tr h="365760">
                <a:tc gridSpan="2">
                  <a:txBody>
                    <a:bodyPr lIns="45720" rIns="45720"/>
                    <a:lstStyle/>
                    <a:p>
                      <a:pPr algn="ctr">
                        <a:defRPr sz="1200" b="1">
                          <a:solidFill>
                            <a:srgbClr val="FFFFFF"/>
                          </a:solidFill>
                        </a:defRPr>
                      </a:pPr>
                      <a:r>
                        <a:t>Drone Operation</a:t>
                      </a:r>
                    </a:p>
                  </a:txBody>
                  <a:tcPr anchor="ctr">
                    <a:solidFill>
                      <a:srgbClr val="FB592D"/>
                    </a:solidFill>
                  </a:tcPr>
                </a:tc>
                <a:tc hMerge="1">
                  <a:txBody>
                    <a:bodyPr/>
                    <a:lstStyle/>
                    <a:p/>
                  </a:txBody>
                  <a:tcPr/>
                </a:tc>
              </a:tr>
              <a:tr h="487680">
                <a:tc>
                  <a:txBody>
                    <a:bodyPr lIns="45720" rIns="45720" tIns="91440" bIns="91440"/>
                    <a:lstStyle/>
                    <a:p>
                      <a:pPr algn="ctr">
                        <a:defRPr sz="900" b="1"/>
                      </a:pPr>
                      <a:r>
                        <a:t>Remotely Piloted</a:t>
                      </a:r>
                    </a:p>
                  </a:txBody>
                  <a:tcPr anchor="ctr">
                    <a:solidFill>
                      <a:srgbClr val="F2F2F2"/>
                    </a:solidFill>
                  </a:tcPr>
                </a:tc>
                <a:tc>
                  <a:txBody>
                    <a:bodyPr lIns="45720" rIns="45720" tIns="91440" bIns="91440"/>
                    <a:lstStyle/>
                    <a:p>
                      <a:pPr algn="just">
                        <a:defRPr sz="900"/>
                      </a:pPr>
                      <a:r>
                        <a:t>Software designed to support human-operated drones, focusing on real-time control links, telemetry, mission monitoring, and pilot assistance tools.</a:t>
                      </a:r>
                    </a:p>
                  </a:txBody>
                  <a:tcPr anchor="ctr">
                    <a:solidFill>
                      <a:srgbClr val="F2F2F2"/>
                    </a:solidFill>
                  </a:tcPr>
                </a:tc>
              </a:tr>
              <a:tr h="487680">
                <a:tc>
                  <a:txBody>
                    <a:bodyPr lIns="45720" rIns="45720" tIns="91440" bIns="91440"/>
                    <a:lstStyle/>
                    <a:p>
                      <a:pPr algn="ctr">
                        <a:defRPr sz="900" b="1"/>
                      </a:pPr>
                      <a:r>
                        <a:t>Semi-autonomous</a:t>
                      </a:r>
                    </a:p>
                  </a:txBody>
                  <a:tcPr anchor="ctr">
                    <a:solidFill>
                      <a:srgbClr val="F2F2F2"/>
                    </a:solidFill>
                  </a:tcPr>
                </a:tc>
                <a:tc>
                  <a:txBody>
                    <a:bodyPr lIns="45720" rIns="45720" tIns="91440" bIns="91440"/>
                    <a:lstStyle/>
                    <a:p>
                      <a:pPr algn="just">
                        <a:defRPr sz="900"/>
                      </a:pPr>
                      <a:r>
                        <a:t>Software that automates specific tasks or flight segments while requiring human supervision or intervention for decision-making and complex maneuvers.</a:t>
                      </a:r>
                    </a:p>
                  </a:txBody>
                  <a:tcPr anchor="ctr">
                    <a:solidFill>
                      <a:srgbClr val="F2F2F2"/>
                    </a:solidFill>
                  </a:tcPr>
                </a:tc>
              </a:tr>
              <a:tr h="487680">
                <a:tc>
                  <a:txBody>
                    <a:bodyPr lIns="45720" rIns="45720" tIns="91440" bIns="91440"/>
                    <a:lstStyle/>
                    <a:p>
                      <a:pPr algn="ctr">
                        <a:defRPr sz="900" b="1"/>
                      </a:pPr>
                      <a:r>
                        <a:t>Fully Autonomous</a:t>
                      </a:r>
                    </a:p>
                  </a:txBody>
                  <a:tcPr anchor="ctr">
                    <a:solidFill>
                      <a:srgbClr val="F2F2F2"/>
                    </a:solidFill>
                  </a:tcPr>
                </a:tc>
                <a:tc>
                  <a:txBody>
                    <a:bodyPr lIns="45720" rIns="45720" tIns="91440" bIns="91440"/>
                    <a:lstStyle/>
                    <a:p>
                      <a:pPr algn="just">
                        <a:defRPr sz="900"/>
                      </a:pPr>
                      <a:r>
                        <a:t>Software enabling end-to-end autonomous operations including perception, path planning, decision-making, and sense-and-avoid capabilities to operate without human intervention.</a:t>
                      </a:r>
                    </a:p>
                  </a:txBody>
                  <a:tcPr anchor="ctr">
                    <a:solidFill>
                      <a:srgbClr val="F2F2F2"/>
                    </a:solidFill>
                  </a:tcPr>
                </a:tc>
              </a:tr>
            </a:tbl>
          </a:graphicData>
        </a:graphic>
      </p:graphicFrame>
      <p:graphicFrame>
        <p:nvGraphicFramePr>
          <p:cNvPr id="6" name="Table 5"/>
          <p:cNvGraphicFramePr>
            <a:graphicFrameLocks noGrp="1"/>
          </p:cNvGraphicFramePr>
          <p:nvPr/>
        </p:nvGraphicFramePr>
        <p:xfrm>
          <a:off x="457200" y="5303520"/>
          <a:ext cx="11277600" cy="853440"/>
        </p:xfrm>
        <a:graphic>
          <a:graphicData uri="http://schemas.openxmlformats.org/drawingml/2006/table">
            <a:tbl>
              <a:tblPr bandRow="1">
                <a:tableStyleId>{5C22544A-7EE6-4342-B048-85BDC9FD1C3A}</a:tableStyleId>
              </a:tblPr>
              <a:tblGrid>
                <a:gridCol w="2819400"/>
                <a:gridCol w="8458200"/>
              </a:tblGrid>
              <a:tr h="365760">
                <a:tc gridSpan="2">
                  <a:txBody>
                    <a:bodyPr lIns="45720" rIns="45720"/>
                    <a:lstStyle/>
                    <a:p>
                      <a:pPr algn="ctr">
                        <a:defRPr sz="1200" b="1">
                          <a:solidFill>
                            <a:srgbClr val="FFFFFF"/>
                          </a:solidFill>
                        </a:defRPr>
                      </a:pPr>
                      <a:r>
                        <a:t>Drone Type</a:t>
                      </a:r>
                    </a:p>
                  </a:txBody>
                  <a:tcPr anchor="ctr">
                    <a:solidFill>
                      <a:srgbClr val="FB592D"/>
                    </a:solidFill>
                  </a:tcPr>
                </a:tc>
                <a:tc hMerge="1">
                  <a:txBody>
                    <a:bodyPr/>
                    <a:lstStyle/>
                    <a:p/>
                  </a:txBody>
                  <a:tcPr/>
                </a:tc>
              </a:tr>
              <a:tr h="487680">
                <a:tc>
                  <a:txBody>
                    <a:bodyPr lIns="45720" rIns="45720" tIns="91440" bIns="91440"/>
                    <a:lstStyle/>
                    <a:p>
                      <a:pPr algn="ctr">
                        <a:defRPr sz="900" b="1"/>
                      </a:pPr>
                      <a:r>
                        <a:t>Fixed Wing</a:t>
                      </a:r>
                    </a:p>
                  </a:txBody>
                  <a:tcPr anchor="ctr">
                    <a:solidFill>
                      <a:srgbClr val="F2F2F2"/>
                    </a:solidFill>
                  </a:tcPr>
                </a:tc>
                <a:tc>
                  <a:txBody>
                    <a:bodyPr lIns="45720" rIns="45720" tIns="91440" bIns="91440"/>
                    <a:lstStyle/>
                    <a:p>
                      <a:pPr algn="just">
                        <a:defRPr sz="900"/>
                      </a:pPr>
                      <a:r>
                        <a:t>Software tailored for fixed-wing UAV dynamics and mission profiles, emphasizing long-range navigation, efficient flight planning, and endurance optimization.</a:t>
                      </a:r>
                    </a:p>
                  </a:txBody>
                  <a:tcPr anchor="ctr">
                    <a:solidFill>
                      <a:srgbClr val="F2F2F2"/>
                    </a:solidFill>
                  </a:tcPr>
                </a:tc>
              </a:tr>
            </a:tbl>
          </a:graphicData>
        </a:graphic>
      </p:graphicFrame>
    </p:spTree>
    <p:extLst>
      <p:ext uri="{BB962C8B-B14F-4D97-AF65-F5344CB8AC3E}">
        <p14:creationId xmlns:p14="http://schemas.microsoft.com/office/powerpoint/2010/main" val="2466641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GLOBAL DRONE SOFTWARE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Association for Unmanned Vehicle Systems International (AUVSI)</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Field Robotics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International Civil Aviation Organization (ICAO)</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Robotics</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Federal Aviation Administration (FAA)</a:t>
                      </a:r>
                    </a:p>
                  </a:txBody>
                  <a:tcPr marL="9525" marR="9525" marT="9525" marB="0" anchor="ctr"/>
                </a:tc>
                <a:tc>
                  <a:txBody>
                    <a:bodyPr/>
                    <a:lstStyle/>
                    <a:p>
                      <a:pPr marL="91440" algn="l" fontAlgn="b"/>
                      <a:r>
                        <a:rPr lang="en-US" sz="1100" kern="1200" dirty="0">
                          <a:solidFill>
                            <a:schemeClr val="dk1"/>
                          </a:solidFill>
                          <a:latin typeface="+mn-lt"/>
                          <a:ea typeface="+mn-ea"/>
                          <a:cs typeface="+mn-cs"/>
                        </a:rPr>
                        <a:t>Autonomous Robots</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European Union Aviation Safety Agency (EASA)</a:t>
                      </a:r>
                    </a:p>
                  </a:txBody>
                  <a:tcPr marL="9525" marR="9525" marT="9525" marB="0" anchor="ctr"/>
                </a:tc>
                <a:tc>
                  <a:txBody>
                    <a:bodyPr/>
                    <a:lstStyle/>
                    <a:p>
                      <a:pPr marL="91440" algn="l" fontAlgn="b"/>
                      <a:r>
                        <a:rPr lang="en-US" sz="1100" kern="1200" dirty="0">
                          <a:solidFill>
                            <a:schemeClr val="dk1"/>
                          </a:solidFill>
                          <a:latin typeface="+mn-lt"/>
                          <a:ea typeface="+mn-ea"/>
                          <a:cs typeface="+mn-cs"/>
                        </a:rPr>
                        <a:t>Drones</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Civil Aviation Administration of China (CAAC)</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Aerospace and Electronic Systems</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0A83BE23-CEEB-468C-8B45-F8B1CF985F04}"/>
              </a:ext>
            </a:extLst>
          </p:cNvPr>
          <p:cNvSpPr txBox="1">
            <a:spLocks/>
          </p:cNvSpPr>
          <p:nvPr/>
        </p:nvSpPr>
        <p:spPr>
          <a:xfrm>
            <a:off x="438150" y="3552825"/>
            <a:ext cx="732155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400" b="1">
                <a:solidFill>
                  <a:schemeClr val="tx1"/>
                </a:solidFill>
              </a:rPr>
              <a:t>GLOBAL DRONE SOFTWARE MARKET-</a:t>
            </a:r>
            <a:endParaRPr lang="en-US" sz="1400" b="1" dirty="0">
              <a:solidFill>
                <a:schemeClr val="tx1"/>
              </a:solidFill>
            </a:endParaRPr>
          </a:p>
        </p:txBody>
      </p:sp>
      <p:sp>
        <p:nvSpPr>
          <p:cNvPr id="11" name="TextBox 10">
            <a:extLst>
              <a:ext uri="{FF2B5EF4-FFF2-40B4-BE49-F238E27FC236}">
                <a16:creationId xmlns:a16="http://schemas.microsoft.com/office/drawing/2014/main" id="{DC20E676-2F7E-43D6-A3C8-06592EEEDF00}"/>
              </a:ext>
            </a:extLst>
          </p:cNvPr>
          <p:cNvSpPr txBox="1"/>
          <p:nvPr/>
        </p:nvSpPr>
        <p:spPr>
          <a:xfrm>
            <a:off x="438150" y="3821780"/>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82592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532197"/>
          </a:xfrm>
          <a:prstGeom prst="rect">
            <a:avLst/>
          </a:prstGeom>
          <a:noFill/>
        </p:spPr>
        <p:txBody>
          <a:bodyPr wrap="square">
            <a:spAutoFit/>
          </a:bodyPr>
          <a:lstStyle/>
          <a:p>
            <a:pPr algn="just">
              <a:lnSpc>
                <a:spcPct val="150000"/>
              </a:lnSpc>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Drone Software Market is valued at USD 5.92 Billion in 2024, and is expected to reach USD 25.68 Billion by 2032. The market shows a steady CAGR of 19.51% from 2025 to 2032. AI-driven autonomy, cloud integration, and advanced analytics propel the global drone software market, driven by enterprise adoption, regulatory clarity, and cross-industry use cases in inspection, mapping, and logistics. Established OEMs, specialized software vendors, startups compete via partnerships, cybersecurity, and M&amp;A, positioning the market for rapid innovation, scalability, and commercial deployment.</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lnSpc>
                <a:spcPct val="150000"/>
              </a:lnSpc>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GLOBAL DRONE SOFTWARE MARKET SIZE, (USD BILLION)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5.92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25.68</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420189"/>
            <a:ext cx="5751286" cy="301365"/>
          </a:xfrm>
          <a:prstGeom prst="rect">
            <a:avLst/>
          </a:prstGeom>
          <a:noFill/>
        </p:spPr>
        <p:txBody>
          <a:bodyPr wrap="square">
            <a:spAutoFit/>
          </a:bodyPr>
          <a:lstStyle/>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Regulatory frameworks: Harmonized risk based aviation regulations, standardized airspace management and clear beyond visual line of sight approvals accelerate commercial drone software adoption. Predictable certification paths and safety rules reduce barriers, encourage investment, enable scalable operations across industries, and promote public trust and cross border interoperability for global deployments safely.
Technology integration: Seamless cloud, edge computing, AI-powered analytics, and interoperable APIs enable intelligent mission planning, real-time telemetry, automated decision making, fleet orchestration. Open SDKs, standardized data formats, and robust cybersecurity protocols accelerate developer ecosystems, reduce integration costs, and unlock cross-sector applications from inspection and delivery to mapping and emergency response.</a:t>
            </a:r>
          </a:p>
        </p:txBody>
      </p:sp>
    </p:spTree>
    <p:extLst>
      <p:ext uri="{BB962C8B-B14F-4D97-AF65-F5344CB8AC3E}">
        <p14:creationId xmlns:p14="http://schemas.microsoft.com/office/powerpoint/2010/main" val="3328772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99490" y="4205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899490" y="867551"/>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GLOBAL DRONE SOFTWARE MARKET</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3"/>
          <a:stretch>
            <a:fillRect/>
          </a:stretch>
        </p:blipFill>
        <p:spPr>
          <a:xfrm>
            <a:off x="824758" y="1439523"/>
            <a:ext cx="10700702" cy="4913686"/>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5.92 BILLION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1"/>
            <a:ext cx="6547970" cy="681825"/>
          </a:xfrm>
        </p:spPr>
        <p:txBody>
          <a:bodyPr anchor="t">
            <a:noAutofit/>
          </a:bodyPr>
          <a:lstStyle/>
          <a:p>
            <a:pPr>
              <a:lnSpc>
                <a:spcPct val="100000"/>
              </a:lnSpc>
            </a:pPr>
            <a:r>
              <a:rPr lang="en-US" dirty="0">
                <a:solidFill>
                  <a:schemeClr val="accent1"/>
                </a:solidFill>
              </a:rPr>
              <a:t>MARKET DYNAMICS &amp; OUTLOOK</a:t>
            </a:r>
            <a:r>
              <a:rPr lang="en-IN" dirty="0">
                <a:solidFill>
                  <a:schemeClr val="accent1"/>
                </a:solidFill>
              </a:rPr>
              <a:t>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82750" y="5240344"/>
            <a:ext cx="7321550" cy="1500187"/>
          </a:xfrm>
        </p:spPr>
        <p:txBody>
          <a:bodyPr>
            <a:normAutofit/>
          </a:bodyPr>
          <a:lstStyle/>
          <a:p>
            <a:r>
              <a:rPr lang="en-US" sz="1400" b="1" dirty="0">
                <a:solidFill>
                  <a:schemeClr val="tx1"/>
                </a:solidFill>
              </a:rPr>
              <a:t>GLOBAL DRONE SOFTWARE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279550" y="510612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482750" y="567496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548342" y="208552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DRONE SOFTWARE MARKET (USD BILLION)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SOLUTION</a:t>
            </a:r>
          </a:p>
        </p:txBody>
      </p:sp>
      <p:sp>
        <p:nvSpPr>
          <p:cNvPr id="51" name="Rectangle 50"/>
          <p:cNvSpPr/>
          <p:nvPr/>
        </p:nvSpPr>
        <p:spPr>
          <a:xfrm>
            <a:off x="457200"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lnSpc>
                <a:spcPct val="100000"/>
              </a:lnSpc>
              <a:spcAft>
                <a:spcPts val="600"/>
              </a:spcAft>
              <a:marL val="635000"/>
              <a:indent val="-241300"/>
              <a:buChar char="○"/>
              <a:buFont typeface="Symbol"/>
              <a:buClr>
                <a:srgbClr val="000000"/>
              </a:buClr>
            </a:pPr>
            <a:r>
              <a:rPr sz="1000">
                <a:solidFill>
                  <a:srgbClr val="000000"/>
                </a:solidFill>
              </a:rPr>
              <a:t>System Software</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Application Software</a:t>
            </a:r>
          </a:p>
        </p:txBody>
      </p:sp>
      <p:sp>
        <p:nvSpPr>
          <p:cNvPr id="52" name="Rounded Rectangle 51"/>
          <p:cNvSpPr/>
          <p:nvPr/>
        </p:nvSpPr>
        <p:spPr>
          <a:xfrm>
            <a:off x="2749296" y="1828800"/>
            <a:ext cx="2109216" cy="274320"/>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DRONE OPERATION</a:t>
            </a:r>
          </a:p>
        </p:txBody>
      </p:sp>
      <p:sp>
        <p:nvSpPr>
          <p:cNvPr id="53" name="Rectangle 52"/>
          <p:cNvSpPr/>
          <p:nvPr/>
        </p:nvSpPr>
        <p:spPr>
          <a:xfrm>
            <a:off x="2749296" y="2103120"/>
            <a:ext cx="2109216" cy="1025956"/>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lnSpc>
                <a:spcPct val="100000"/>
              </a:lnSpc>
              <a:spcAft>
                <a:spcPts val="600"/>
              </a:spcAft>
              <a:marL val="635000"/>
              <a:indent val="-241300"/>
              <a:buChar char="○"/>
              <a:buFont typeface="Symbol"/>
              <a:buClr>
                <a:srgbClr val="000000"/>
              </a:buClr>
            </a:pPr>
            <a:r>
              <a:rPr sz="1000">
                <a:solidFill>
                  <a:srgbClr val="000000"/>
                </a:solidFill>
              </a:rPr>
              <a:t>Remotely Piloted</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Semi-autonomous</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Fully Autonomous</a:t>
            </a:r>
          </a:p>
        </p:txBody>
      </p:sp>
      <p:sp>
        <p:nvSpPr>
          <p:cNvPr id="54" name="Rounded Rectangle 53"/>
          <p:cNvSpPr/>
          <p:nvPr/>
        </p:nvSpPr>
        <p:spPr>
          <a:xfrm>
            <a:off x="5041392" y="1828800"/>
            <a:ext cx="2109216" cy="274320"/>
          </a:xfrm>
          <a:prstGeom prst="roundRect">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DRONE TYPE</a:t>
            </a:r>
          </a:p>
        </p:txBody>
      </p:sp>
      <p:sp>
        <p:nvSpPr>
          <p:cNvPr id="55" name="Rectangle 54"/>
          <p:cNvSpPr/>
          <p:nvPr/>
        </p:nvSpPr>
        <p:spPr>
          <a:xfrm>
            <a:off x="5041392" y="2103120"/>
            <a:ext cx="2109216" cy="1025956"/>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lnSpc>
                <a:spcPct val="100000"/>
              </a:lnSpc>
              <a:spcAft>
                <a:spcPts val="600"/>
              </a:spcAft>
              <a:marL val="635000"/>
              <a:indent val="-241300"/>
              <a:buChar char="○"/>
              <a:buFont typeface="Symbol"/>
              <a:buClr>
                <a:srgbClr val="000000"/>
              </a:buClr>
            </a:pPr>
            <a:r>
              <a:rPr sz="1000">
                <a:solidFill>
                  <a:srgbClr val="000000"/>
                </a:solidFill>
              </a:rPr>
              <a:t>Fixed Wing</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Rotary Blade</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Hybrid Wing</a:t>
            </a:r>
          </a:p>
        </p:txBody>
      </p:sp>
      <p:sp>
        <p:nvSpPr>
          <p:cNvPr id="56" name="Rounded Rectangle 55"/>
          <p:cNvSpPr/>
          <p:nvPr/>
        </p:nvSpPr>
        <p:spPr>
          <a:xfrm>
            <a:off x="7333488" y="1828800"/>
            <a:ext cx="2109216" cy="274320"/>
          </a:xfrm>
          <a:prstGeom prst="roundRect">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ARCHITECTURE</a:t>
            </a:r>
          </a:p>
        </p:txBody>
      </p:sp>
      <p:sp>
        <p:nvSpPr>
          <p:cNvPr id="57" name="Rectangle 56"/>
          <p:cNvSpPr/>
          <p:nvPr/>
        </p:nvSpPr>
        <p:spPr>
          <a:xfrm>
            <a:off x="7333488"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lnSpc>
                <a:spcPct val="100000"/>
              </a:lnSpc>
              <a:spcAft>
                <a:spcPts val="600"/>
              </a:spcAft>
              <a:marL val="635000"/>
              <a:indent val="-241300"/>
              <a:buChar char="○"/>
              <a:buFont typeface="Symbol"/>
              <a:buClr>
                <a:srgbClr val="000000"/>
              </a:buClr>
            </a:pPr>
            <a:r>
              <a:rPr sz="1000">
                <a:solidFill>
                  <a:srgbClr val="000000"/>
                </a:solidFill>
              </a:rPr>
              <a:t>Open Source</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Closed Source</a:t>
            </a:r>
          </a:p>
        </p:txBody>
      </p:sp>
      <p:sp>
        <p:nvSpPr>
          <p:cNvPr id="58" name="Rounded Rectangle 57"/>
          <p:cNvSpPr/>
          <p:nvPr/>
        </p:nvSpPr>
        <p:spPr>
          <a:xfrm>
            <a:off x="9625584" y="1828800"/>
            <a:ext cx="2109216" cy="274320"/>
          </a:xfrm>
          <a:prstGeom prst="roundRect">
            <a:avLst/>
          </a:prstGeom>
          <a:solidFill>
            <a:srgbClr val="F87884"/>
          </a:solidFill>
          <a:ln>
            <a:solidFill>
              <a:srgbClr val="F87884"/>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DEPLOYMENT</a:t>
            </a:r>
          </a:p>
        </p:txBody>
      </p:sp>
      <p:sp>
        <p:nvSpPr>
          <p:cNvPr id="59" name="Rectangle 58"/>
          <p:cNvSpPr/>
          <p:nvPr/>
        </p:nvSpPr>
        <p:spPr>
          <a:xfrm>
            <a:off x="9625584"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lnSpc>
                <a:spcPct val="100000"/>
              </a:lnSpc>
              <a:spcAft>
                <a:spcPts val="600"/>
              </a:spcAft>
              <a:marL val="635000"/>
              <a:indent val="-241300"/>
              <a:buChar char="○"/>
              <a:buFont typeface="Symbol"/>
              <a:buClr>
                <a:srgbClr val="000000"/>
              </a:buClr>
            </a:pPr>
            <a:r>
              <a:rPr sz="1000">
                <a:solidFill>
                  <a:srgbClr val="000000"/>
                </a:solidFill>
              </a:rPr>
              <a:t>Onboard</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Ground-Based</a:t>
            </a:r>
          </a:p>
        </p:txBody>
      </p:sp>
      <p:sp>
        <p:nvSpPr>
          <p:cNvPr id="60" name="Rounded Rectangle 59"/>
          <p:cNvSpPr/>
          <p:nvPr/>
        </p:nvSpPr>
        <p:spPr>
          <a:xfrm>
            <a:off x="5041392" y="3129076"/>
            <a:ext cx="2109216" cy="274320"/>
          </a:xfrm>
          <a:prstGeom prst="roundRect">
            <a:avLst/>
          </a:prstGeom>
          <a:solidFill>
            <a:srgbClr val="7F7F7F"/>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61" name="Rectangle 60"/>
          <p:cNvSpPr/>
          <p:nvPr/>
        </p:nvSpPr>
        <p:spPr>
          <a:xfrm>
            <a:off x="5041392" y="3403396"/>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lnSpc>
                <a:spcPct val="100000"/>
              </a:lnSpc>
              <a:spcAft>
                <a:spcPts val="600"/>
              </a:spcAft>
              <a:marL val="635000"/>
              <a:indent val="-241300"/>
              <a:buChar char="○"/>
              <a:buFont typeface="Symbol"/>
              <a:buClr>
                <a:srgbClr val="000000"/>
              </a:buClr>
            </a:pPr>
            <a:r>
              <a:rPr sz="1000">
                <a:solidFill>
                  <a:srgbClr val="000000"/>
                </a:solidFill>
              </a:rPr>
              <a:t>Defense</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Commercial</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US" dirty="0"/>
              <a:t>MARKET DYNAMICS &amp; OUTLOOK</a:t>
            </a:r>
            <a:r>
              <a:rPr lang="en-IN" dirty="0"/>
              <a:t> </a:t>
            </a:r>
            <a:endParaRPr lang="en-IN" sz="1800" dirty="0"/>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(1/X)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767293984"/>
              </p:ext>
            </p:extLst>
          </p:nvPr>
        </p:nvGraphicFramePr>
        <p:xfrm>
          <a:off x="333828" y="914400"/>
          <a:ext cx="11494377" cy="51286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19095">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Improvements in artificial intelligence and autonomy have transformed drone software capabilities, enabling safer and more complex missions in varied environments. Companies like Skydio and DJI have demonstrated advanced obstacle avoidance and visual navigation systems that allow operation without manual control. These software-driven advances reduce operator workload and enable applications such as infrastructure inspection and emergency response. Regulators and service providers are increasingly validating autonomous workflows, and integrated sensor fusion and machine learning models continue to expand operational envelopes, increasing reliability.
Advanced data processing and analytics modules within drone software unlock actionable insights across industries, driving adoption among providers. Software solutions such as Pix4D and DroneDeploy convert imagery into high-fidelity maps and digital twins used by urban planners, agricultural consultants, and construction managers. Integration with GIS platforms and enterprise systems enables predictive maintenance and crop monitoring workflows. Deployments in pipeline inspection and site surveying highlight how software-led analytics reduce downtime and improve decision-making through automated anomaly detection and temporal change analysis.
Evolving regulatory frameworks and certification pathways are shaping drone software development priorities, encouraging features that support compliant operations. Authorities such as FAA and EASA are advancing standards for traffic management, remote identification and beyond-visual-line-of-sight operations, prompting vendors to integrate secure identification and airspace-awareness modules. Partnerships between tech firms and regulators foster testing corridors and pilot programs. Software that embeds compliance, logging and geofencing capabilities helps operators meet airspace rules and accelerates acceptance for commercial use cases while enabling safer integration.
Interoperability and integration amplify the impact of drone software, with open APIs and cloud architectures connecting platforms to enterprise systems. Cloud providers such as AWS and Azure support scalable processing, while edge compute and on-board inference reduce latency for urgent missions. Integrations with logistics partners and integrators enable applications like automated deliveries and coordinated fleet operations. Emphasis on cybersecurity, encrypted communications and update management reflects operational priorities, demonstrated by collaborations between OEMs, software vendors and customers in healthcare and logistics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Advancements in AI and Autonomy Driving Drone Software</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8" name="TextBox 7">
            <a:extLst>
              <a:ext uri="{FF2B5EF4-FFF2-40B4-BE49-F238E27FC236}">
                <a16:creationId xmlns:a16="http://schemas.microsoft.com/office/drawing/2014/main" id="{A9906AAD-DA7B-4CE6-BEBE-A0643155DEF3}"/>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9998396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(2/X)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964406852"/>
              </p:ext>
            </p:extLst>
          </p:nvPr>
        </p:nvGraphicFramePr>
        <p:xfrm>
          <a:off x="333828" y="914400"/>
          <a:ext cx="11494377" cy="514605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3647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Digital twin adoption reshapes drone software by creating virtual replicas of UAV platforms for safer design, testing, and certification. Simulation solutions like ANSYS Twin Builder and services such as Azure Digital Twins enable validation of flight control logic, sensor fusion, and payload interactions before physical trials. Research programs and regulators have trialed digital twin approaches for unmanned traffic management to assess complex scenarios and contingency handling, reducing operational risk and accelerating approval cycles while supporting iterative software updates in aircraft.
Operationally, digital twins extend drone software capabilities into lifecycle management, enabling predictive maintenance models and mission planning mirroring wear. Industrial operators use virtual asset twins to schedule inspections and optimize payload deployment, reducing unexpected downtime and extending lifespan. Aerospace firms historically applied twin concepts to engines and turbines, and that expertise is migrating to unmanned systems, allowing service providers and utilities to model inspection routes and sensor degradation. These practices deliver continuous software parameter tuning based on telemetry-driven insights effectively.
Regulatory compliance and operator training benefit from digital twin-enabled simulation environments that reproduce airspace, weather, and system behavior without risk. Trials under national U-space and UTM initiatives have employed virtual scenarios to refine rules-of-the-air and contingency procedures, while training centers leverage twins to create realistic pilot-in-loop sessions. Manufacturers and certification teams use model-based evidence to demonstrate compliance during reviews, shortening iterative testing cycles. This alignment of software, regulation, and training fosters safer integration of complex drone operations into shared airspace.
Standardization and interoperability among digital twin platforms accelerate ecosystem growth, enabling multi-vendor fleets to share virtual models and situational data securely. Cloud and semiconductor providers offer middleware and edge runtimes—NVIDIA’s simulation tools and Jetson edge modules, alongside Azure’s digital twin services—so that flight-critical state estimation and model synchronization occur across cloud, edge, and on-board systems. Industry consortia and geospatial standards bodies support common schemas, simplifying integration between manufacturers, service providers, and regulators and fostering collaborative operations and cross-platform software upgrades.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Integration of Digital Twin Technology for Drone Software</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7" name="TextBox 6">
            <a:extLst>
              <a:ext uri="{FF2B5EF4-FFF2-40B4-BE49-F238E27FC236}">
                <a16:creationId xmlns:a16="http://schemas.microsoft.com/office/drawing/2014/main" id="{B85268B5-32ED-459C-AA87-E22AEA28EBDC}"/>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31422564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RESTRAINTS &amp; CHALLENGES [1/X]</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543806729"/>
              </p:ext>
            </p:extLst>
          </p:nvPr>
        </p:nvGraphicFramePr>
        <p:xfrm>
          <a:off x="333828" y="914400"/>
          <a:ext cx="11494377" cy="511379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8150">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675641">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Regulatory fragmentation across jurisdictions constrains drone software adoption because different authorities impose divergent operational rules, certification pathways and airspace management systems. For example, the United States Federal Aviation Administration, the European Union Aviation Safety Agency and national regulators in China each require distinct compliance approaches, complicating software standardization. Vendors must adapt to geofencing protocols used by manufacturers such as DJI and evolving U-space implementations in Europe. This patchwork increases development complexity and slows deployment of interoperable traffic management solutions worldwide.
Privacy and public acceptance pose persistent restraints because communities resist pervasive sensing, data retention and surveillance enabled by advanced drone software. High-profile law enforcement deployments have sparked debate; for instance, police drone programs in major cities faced criticism over data handling and transparency. Civil liberties groups highlight risks from automated identification and long-term video storage, prompting stricter local ordinances. This societal pushback forces vendors to build robust anonymization, consent mechanisms and audit trails into software to maintain trust and legitimacy.
Cybersecurity vulnerabilities in command, control and telemetry layers present a major restraint because successful attacks can enable hijacking, data exfiltration or flight disruption. Security researchers have demonstrated weaknesses in common drone communication protocols and vendor firmware, prompting emergency patches from manufacturers. Operators demand rigorous encryption, authentication and secure over-the-air update mechanisms; failure to meet such standards can derail trials by delivery companies and public agencies. This forces software developers to invest in threat modeling, continuous monitoring and incident response capabilities.
Interoperability with legacy airspace, diverse hardware platforms and unmanned traffic management frameworks remains a core challenge because software must integrate heterogeneous systems. Manufacturers like DJI, Parrot and senseFly maintain different software development kits and telemetry formats, complicating third-party integration. Coordination with conventional air traffic control and evolving low-altitude authorization systems demands rigorous certification and testing, while standards bodies are still harmonizing protocols. Consequently, companies face long certification cycles and increased engineering costs to deliver reliable, multi-vendor compatible solutions and timelines.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Regulatory Complexity and Fragmented Airspace Management Challenges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6" name="TextBox 5">
            <a:extLst>
              <a:ext uri="{FF2B5EF4-FFF2-40B4-BE49-F238E27FC236}">
                <a16:creationId xmlns:a16="http://schemas.microsoft.com/office/drawing/2014/main" id="{43AA30CA-B295-4CA1-B6C9-09A77D9DD495}"/>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market restraints and challenges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589055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endParaRPr lang="en-IN" dirty="0"/>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DRONE SOFTWARE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2908023"/>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Macro-Economic Indicators
Value Chain Analysis
Case Studies
Technology Assessment</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defRPr/>
            </a:pPr>
            <a:r>
              <a:rPr lang="en-IN" dirty="0"/>
              <a:t>MARKET IMPACTING FACTORS</a:t>
            </a:r>
          </a:p>
        </p:txBody>
      </p:sp>
      <p:sp>
        <p:nvSpPr>
          <p:cNvPr id="4" name="TextBox 3">
            <a:extLst>
              <a:ext uri="{FF2B5EF4-FFF2-40B4-BE49-F238E27FC236}">
                <a16:creationId xmlns:a16="http://schemas.microsoft.com/office/drawing/2014/main" id="{8CDE022E-DDCB-FFB1-B46B-A5A50A1441B0}"/>
              </a:ext>
            </a:extLst>
          </p:cNvPr>
          <p:cNvSpPr txBox="1"/>
          <p:nvPr/>
        </p:nvSpPr>
        <p:spPr>
          <a:xfrm>
            <a:off x="580593" y="1123527"/>
            <a:ext cx="10765431" cy="307777"/>
          </a:xfrm>
          <a:prstGeom prst="rect">
            <a:avLst/>
          </a:prstGeom>
          <a:noFill/>
        </p:spPr>
        <p:txBody>
          <a:bodyPr wrap="square">
            <a:spAutoFit/>
          </a:bodyPr>
          <a:lstStyle/>
          <a:p>
            <a:pPr fontAlgn="b">
              <a:defRPr/>
            </a:pPr>
            <a:r>
              <a:rPr sz="1400" b="1">
                <a:latin typeface="Poppins"/>
              </a:rPr>
              <a:t>Global Drone Software Market Market Impacting Factors</a:t>
            </a:r>
          </a:p>
        </p:txBody>
      </p:sp>
      <p:graphicFrame>
        <p:nvGraphicFramePr>
          <p:cNvPr id="3" name="Table 2">
            <a:extLst>
              <a:ext uri="{FF2B5EF4-FFF2-40B4-BE49-F238E27FC236}">
                <a16:creationId xmlns:a16="http://schemas.microsoft.com/office/drawing/2014/main" id="{7A4326E7-6377-7878-8845-8DA1D5255343}"/>
              </a:ext>
            </a:extLst>
          </p:cNvPr>
          <p:cNvGraphicFramePr>
            <a:graphicFrameLocks noGrp="1"/>
          </p:cNvGraphicFramePr>
          <p:nvPr/>
        </p:nvGraphicFramePr>
        <p:xfrm>
          <a:off x="655947" y="1572797"/>
          <a:ext cx="11236527" cy="3939186"/>
        </p:xfrm>
        <a:graphic>
          <a:graphicData uri="http://schemas.openxmlformats.org/drawingml/2006/table">
            <a:tbl>
              <a:tblPr firstRow="1" bandRow="1">
                <a:tableStyleId>{5940675A-B579-460E-94D1-54222C63F5DA}</a:tableStyleId>
              </a:tblPr>
              <a:tblGrid>
                <a:gridCol w="3881032">
                  <a:extLst>
                    <a:ext uri="{9D8B030D-6E8A-4147-A177-3AD203B41FA5}">
                      <a16:colId xmlns:a16="http://schemas.microsoft.com/office/drawing/2014/main" val="2158077647"/>
                    </a:ext>
                  </a:extLst>
                </a:gridCol>
                <a:gridCol w="1471099">
                  <a:extLst>
                    <a:ext uri="{9D8B030D-6E8A-4147-A177-3AD203B41FA5}">
                      <a16:colId xmlns:a16="http://schemas.microsoft.com/office/drawing/2014/main" val="3706963685"/>
                    </a:ext>
                  </a:extLst>
                </a:gridCol>
                <a:gridCol w="1471099">
                  <a:extLst>
                    <a:ext uri="{9D8B030D-6E8A-4147-A177-3AD203B41FA5}">
                      <a16:colId xmlns:a16="http://schemas.microsoft.com/office/drawing/2014/main" val="4051241276"/>
                    </a:ext>
                  </a:extLst>
                </a:gridCol>
                <a:gridCol w="1471099">
                  <a:extLst>
                    <a:ext uri="{9D8B030D-6E8A-4147-A177-3AD203B41FA5}">
                      <a16:colId xmlns:a16="http://schemas.microsoft.com/office/drawing/2014/main" val="164686466"/>
                    </a:ext>
                  </a:extLst>
                </a:gridCol>
                <a:gridCol w="1471099">
                  <a:extLst>
                    <a:ext uri="{9D8B030D-6E8A-4147-A177-3AD203B41FA5}">
                      <a16:colId xmlns:a16="http://schemas.microsoft.com/office/drawing/2014/main" val="27464628"/>
                    </a:ext>
                  </a:extLst>
                </a:gridCol>
                <a:gridCol w="1471099">
                  <a:extLst>
                    <a:ext uri="{9D8B030D-6E8A-4147-A177-3AD203B41FA5}">
                      <a16:colId xmlns:a16="http://schemas.microsoft.com/office/drawing/2014/main" val="2124983903"/>
                    </a:ext>
                  </a:extLst>
                </a:gridCol>
              </a:tblGrid>
              <a:tr h="511198">
                <a:tc rowSpan="2">
                  <a:txBody>
                    <a:bodyPr/>
                    <a:lstStyle/>
                    <a:p>
                      <a:pPr marL="0" marR="0" lvl="0" indent="0" algn="ctr" defTabSz="584200" rtl="0" eaLnBrk="1" fontAlgn="b" latinLnBrk="0" hangingPunct="1">
                        <a:lnSpc>
                          <a:spcPct val="100000"/>
                        </a:lnSpc>
                        <a:spcBef>
                          <a:spcPts val="0"/>
                        </a:spcBef>
                        <a:spcAft>
                          <a:spcPts val="0"/>
                        </a:spcAft>
                        <a:buClrTx/>
                        <a:buSzTx/>
                        <a:buFontTx/>
                        <a:buNone/>
                        <a:tabLst/>
                        <a:defRPr/>
                      </a:pPr>
                      <a:r>
                        <a:rPr lang="en-IN" sz="1400" b="1" dirty="0">
                          <a:solidFill>
                            <a:schemeClr val="bg1"/>
                          </a:solidFill>
                          <a:latin typeface="+mn-lt"/>
                          <a:cs typeface="Poppins" panose="00000500000000000000" pitchFamily="2" charset="0"/>
                        </a:rPr>
                        <a:t>Market Parameters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5">
                  <a:txBody>
                    <a:bodyPr/>
                    <a:lstStyle/>
                    <a:p>
                      <a:pPr marL="0" marR="0" lvl="0" indent="0" algn="ctr" defTabSz="584200" rtl="0" eaLnBrk="1" fontAlgn="b" latinLnBrk="0" hangingPunct="1">
                        <a:lnSpc>
                          <a:spcPct val="100000"/>
                        </a:lnSpc>
                        <a:spcBef>
                          <a:spcPts val="0"/>
                        </a:spcBef>
                        <a:spcAft>
                          <a:spcPts val="0"/>
                        </a:spcAft>
                        <a:buClrTx/>
                        <a:buSzTx/>
                        <a:buFontTx/>
                        <a:buNone/>
                        <a:tabLst/>
                        <a:defRPr/>
                      </a:pPr>
                      <a:r>
                        <a:rPr lang="en-IN" sz="1600" b="1" dirty="0">
                          <a:solidFill>
                            <a:schemeClr val="bg1"/>
                          </a:solidFill>
                          <a:latin typeface="+mn-lt"/>
                          <a:cs typeface="Poppins" panose="00000500000000000000" pitchFamily="2" charset="0"/>
                        </a:rPr>
                        <a:t>Geography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708866327"/>
                  </a:ext>
                </a:extLst>
              </a:tr>
              <a:tr h="732195">
                <a:tc vMerge="1">
                  <a:txBody>
                    <a:bodyPr/>
                    <a:lstStyle/>
                    <a:p>
                      <a:pPr algn="l" fontAlgn="b"/>
                      <a:endParaRPr lang="en-US" sz="2400" b="0" i="0" u="none" strike="noStrike" dirty="0">
                        <a:solidFill>
                          <a:schemeClr val="tx1"/>
                        </a:solidFill>
                        <a:effectLst/>
                        <a:latin typeface="Poppins" panose="00000500000000000000" pitchFamily="2" charset="0"/>
                        <a:cs typeface="Poppins" panose="00000500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400" b="1" dirty="0">
                          <a:solidFill>
                            <a:schemeClr val="bg1"/>
                          </a:solidFill>
                          <a:latin typeface="+mn-lt"/>
                          <a:cs typeface="Poppins" panose="00000500000000000000" pitchFamily="2" charset="0"/>
                        </a:rPr>
                        <a:t>North America</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33C5F0"/>
                    </a:solidFill>
                  </a:tcPr>
                </a:tc>
                <a:tc>
                  <a:txBody>
                    <a:bodyPr/>
                    <a:lstStyle/>
                    <a:p>
                      <a:pPr algn="ctr"/>
                      <a:r>
                        <a:rPr lang="en-IN" sz="1400" b="1" dirty="0">
                          <a:solidFill>
                            <a:schemeClr val="bg1"/>
                          </a:solidFill>
                          <a:latin typeface="+mn-lt"/>
                          <a:cs typeface="Poppins" panose="00000500000000000000" pitchFamily="2" charset="0"/>
                        </a:rPr>
                        <a:t>Europe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2CB67C"/>
                    </a:solidFill>
                  </a:tcPr>
                </a:tc>
                <a:tc>
                  <a:txBody>
                    <a:bodyPr/>
                    <a:lstStyle/>
                    <a:p>
                      <a:pPr algn="ctr"/>
                      <a:r>
                        <a:rPr lang="en-IN" sz="1400" b="1" dirty="0">
                          <a:solidFill>
                            <a:schemeClr val="bg1"/>
                          </a:solidFill>
                          <a:latin typeface="+mn-lt"/>
                          <a:cs typeface="Poppins" panose="00000500000000000000" pitchFamily="2" charset="0"/>
                        </a:rPr>
                        <a:t>Asia Pacific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9B42E"/>
                    </a:solidFill>
                  </a:tcPr>
                </a:tc>
                <a:tc>
                  <a:txBody>
                    <a:bodyPr/>
                    <a:lstStyle/>
                    <a:p>
                      <a:pPr algn="ctr"/>
                      <a:r>
                        <a:rPr lang="en-IN" sz="1400" b="1" dirty="0">
                          <a:solidFill>
                            <a:schemeClr val="bg1"/>
                          </a:solidFill>
                          <a:latin typeface="+mn-lt"/>
                          <a:cs typeface="Poppins" panose="00000500000000000000" pitchFamily="2" charset="0"/>
                        </a:rPr>
                        <a:t>Latin America</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r>
                        <a:rPr lang="en-IN" sz="1400" b="1" dirty="0">
                          <a:solidFill>
                            <a:schemeClr val="bg1"/>
                          </a:solidFill>
                          <a:latin typeface="+mn-lt"/>
                          <a:cs typeface="Poppins" panose="00000500000000000000" pitchFamily="2" charset="0"/>
                        </a:rPr>
                        <a:t>Middle East &amp; Africa</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124573702"/>
                  </a:ext>
                </a:extLst>
              </a:tr>
              <a:tr h="535100">
                <a:tc>
                  <a:txBody>
                    <a:bodyPr/>
                    <a:lstStyle/>
                    <a:p>
                      <a:r>
                        <a:rPr sz="1200"/>
                        <a:t>Regulatory frameworks, UTM/Remote ID integration and airspace access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79769048"/>
                  </a:ext>
                </a:extLst>
              </a:tr>
              <a:tr h="535100">
                <a:tc>
                  <a:txBody>
                    <a:bodyPr/>
                    <a:lstStyle/>
                    <a:p>
                      <a:r>
                        <a:rPr sz="1200"/>
                        <a:t>AI &amp; autonomy (computer vision, flight autonomy stacks, edge inference)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05719977"/>
                  </a:ext>
                </a:extLst>
              </a:tr>
              <a:tr h="535100">
                <a:tc>
                  <a:txBody>
                    <a:bodyPr/>
                    <a:lstStyle/>
                    <a:p>
                      <a:r>
                        <a:rPr sz="1200"/>
                        <a:t>Connectivity and compute infrastructure (5G, C2 links, edge/cloud integration)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22834075"/>
                  </a:ext>
                </a:extLst>
              </a:tr>
              <a:tr h="555393">
                <a:tc>
                  <a:txBody>
                    <a:bodyPr/>
                    <a:lstStyle/>
                    <a:p>
                      <a:r>
                        <a:rPr sz="1200"/>
                        <a:t>Cybersecurity, data privacy and trust (secure comms, data governance)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80460192"/>
                  </a:ext>
                </a:extLst>
              </a:tr>
              <a:tr h="535100">
                <a:tc>
                  <a:txBody>
                    <a:bodyPr/>
                    <a:lstStyle/>
                    <a:p>
                      <a:r>
                        <a:rPr sz="1200"/>
                        <a:t>Commercial adoption &amp; BVLOS/industry-specific deployments (logistics, agriculture, inspection, utilities)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62627960"/>
                  </a:ext>
                </a:extLst>
              </a:tr>
            </a:tbl>
          </a:graphicData>
        </a:graphic>
      </p:graphicFrame>
      <p:grpSp>
        <p:nvGrpSpPr>
          <p:cNvPr id="5" name="Group 4">
            <a:extLst>
              <a:ext uri="{FF2B5EF4-FFF2-40B4-BE49-F238E27FC236}">
                <a16:creationId xmlns:a16="http://schemas.microsoft.com/office/drawing/2014/main" id="{A310BBC8-51C9-3E1B-3B86-3D03C9949565}"/>
              </a:ext>
            </a:extLst>
          </p:cNvPr>
          <p:cNvGrpSpPr/>
          <p:nvPr/>
        </p:nvGrpSpPr>
        <p:grpSpPr>
          <a:xfrm>
            <a:off x="6956714" y="5610590"/>
            <a:ext cx="4892386" cy="449537"/>
            <a:chOff x="6207414" y="5897983"/>
            <a:chExt cx="5434516" cy="499350"/>
          </a:xfrm>
        </p:grpSpPr>
        <p:grpSp>
          <p:nvGrpSpPr>
            <p:cNvPr id="6" name="Group 5">
              <a:extLst>
                <a:ext uri="{FF2B5EF4-FFF2-40B4-BE49-F238E27FC236}">
                  <a16:creationId xmlns:a16="http://schemas.microsoft.com/office/drawing/2014/main" id="{C7577906-C231-4E3F-4CE3-588D8D4BF577}"/>
                </a:ext>
              </a:extLst>
            </p:cNvPr>
            <p:cNvGrpSpPr/>
            <p:nvPr/>
          </p:nvGrpSpPr>
          <p:grpSpPr>
            <a:xfrm>
              <a:off x="6581643" y="6015979"/>
              <a:ext cx="921299" cy="265032"/>
              <a:chOff x="4516166" y="2540809"/>
              <a:chExt cx="1002430" cy="288000"/>
            </a:xfrm>
          </p:grpSpPr>
          <p:sp>
            <p:nvSpPr>
              <p:cNvPr id="19" name="Oval 18">
                <a:extLst>
                  <a:ext uri="{FF2B5EF4-FFF2-40B4-BE49-F238E27FC236}">
                    <a16:creationId xmlns:a16="http://schemas.microsoft.com/office/drawing/2014/main" id="{EBF64566-B7B1-3197-99E1-77E548549319}"/>
                  </a:ext>
                </a:extLst>
              </p:cNvPr>
              <p:cNvSpPr/>
              <p:nvPr/>
            </p:nvSpPr>
            <p:spPr>
              <a:xfrm>
                <a:off x="4516166" y="2540809"/>
                <a:ext cx="288000" cy="288000"/>
              </a:xfrm>
              <a:prstGeom prst="ellipse">
                <a:avLst/>
              </a:prstGeom>
              <a:solidFill>
                <a:schemeClr val="accent6"/>
              </a:solidFill>
              <a:ln>
                <a:solidFill>
                  <a:srgbClr val="684A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sp>
            <p:nvSpPr>
              <p:cNvPr id="20" name="Oval 19">
                <a:extLst>
                  <a:ext uri="{FF2B5EF4-FFF2-40B4-BE49-F238E27FC236}">
                    <a16:creationId xmlns:a16="http://schemas.microsoft.com/office/drawing/2014/main" id="{7E2735DC-D6E0-FCF6-301D-70931E2558A7}"/>
                  </a:ext>
                </a:extLst>
              </p:cNvPr>
              <p:cNvSpPr/>
              <p:nvPr/>
            </p:nvSpPr>
            <p:spPr>
              <a:xfrm>
                <a:off x="4873381" y="2540809"/>
                <a:ext cx="288000" cy="288000"/>
              </a:xfrm>
              <a:prstGeom prst="ellipse">
                <a:avLst/>
              </a:prstGeom>
              <a:solidFill>
                <a:schemeClr val="accent6"/>
              </a:solidFill>
              <a:ln>
                <a:solidFill>
                  <a:srgbClr val="684A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sp>
            <p:nvSpPr>
              <p:cNvPr id="21" name="Oval 20">
                <a:extLst>
                  <a:ext uri="{FF2B5EF4-FFF2-40B4-BE49-F238E27FC236}">
                    <a16:creationId xmlns:a16="http://schemas.microsoft.com/office/drawing/2014/main" id="{6621A490-E072-7DA3-1A99-B5FCB6C4A8D9}"/>
                  </a:ext>
                </a:extLst>
              </p:cNvPr>
              <p:cNvSpPr/>
              <p:nvPr/>
            </p:nvSpPr>
            <p:spPr>
              <a:xfrm>
                <a:off x="5230596" y="2540809"/>
                <a:ext cx="288000" cy="288000"/>
              </a:xfrm>
              <a:prstGeom prst="ellipse">
                <a:avLst/>
              </a:prstGeom>
              <a:solidFill>
                <a:schemeClr val="accent6"/>
              </a:solidFill>
              <a:ln>
                <a:solidFill>
                  <a:srgbClr val="684A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grpSp>
        <p:grpSp>
          <p:nvGrpSpPr>
            <p:cNvPr id="7" name="Group 6">
              <a:extLst>
                <a:ext uri="{FF2B5EF4-FFF2-40B4-BE49-F238E27FC236}">
                  <a16:creationId xmlns:a16="http://schemas.microsoft.com/office/drawing/2014/main" id="{9978F030-3C3A-41A3-B124-C04152A6D864}"/>
                </a:ext>
              </a:extLst>
            </p:cNvPr>
            <p:cNvGrpSpPr/>
            <p:nvPr/>
          </p:nvGrpSpPr>
          <p:grpSpPr>
            <a:xfrm>
              <a:off x="8274442" y="6015979"/>
              <a:ext cx="921299" cy="265032"/>
              <a:chOff x="4516166" y="2540809"/>
              <a:chExt cx="1002430" cy="288000"/>
            </a:xfrm>
          </p:grpSpPr>
          <p:sp>
            <p:nvSpPr>
              <p:cNvPr id="16" name="Oval 15">
                <a:extLst>
                  <a:ext uri="{FF2B5EF4-FFF2-40B4-BE49-F238E27FC236}">
                    <a16:creationId xmlns:a16="http://schemas.microsoft.com/office/drawing/2014/main" id="{BF072464-BD23-4E22-21A7-DE50306D5697}"/>
                  </a:ext>
                </a:extLst>
              </p:cNvPr>
              <p:cNvSpPr/>
              <p:nvPr/>
            </p:nvSpPr>
            <p:spPr>
              <a:xfrm>
                <a:off x="4516166" y="2540809"/>
                <a:ext cx="288000" cy="288000"/>
              </a:xfrm>
              <a:prstGeom prst="ellipse">
                <a:avLst/>
              </a:prstGeom>
              <a:solidFill>
                <a:schemeClr val="accent6"/>
              </a:solidFill>
              <a:ln>
                <a:solidFill>
                  <a:srgbClr val="684A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sp>
            <p:nvSpPr>
              <p:cNvPr id="17" name="Oval 16">
                <a:extLst>
                  <a:ext uri="{FF2B5EF4-FFF2-40B4-BE49-F238E27FC236}">
                    <a16:creationId xmlns:a16="http://schemas.microsoft.com/office/drawing/2014/main" id="{A3C7F39C-32F0-0916-FD03-C8EE279EA441}"/>
                  </a:ext>
                </a:extLst>
              </p:cNvPr>
              <p:cNvSpPr/>
              <p:nvPr/>
            </p:nvSpPr>
            <p:spPr>
              <a:xfrm>
                <a:off x="4873381" y="2540809"/>
                <a:ext cx="288000" cy="288000"/>
              </a:xfrm>
              <a:prstGeom prst="ellipse">
                <a:avLst/>
              </a:prstGeom>
              <a:solidFill>
                <a:schemeClr val="accent6"/>
              </a:solidFill>
              <a:ln>
                <a:solidFill>
                  <a:srgbClr val="684A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sp>
            <p:nvSpPr>
              <p:cNvPr id="18" name="Oval 17">
                <a:extLst>
                  <a:ext uri="{FF2B5EF4-FFF2-40B4-BE49-F238E27FC236}">
                    <a16:creationId xmlns:a16="http://schemas.microsoft.com/office/drawing/2014/main" id="{85054B9D-9062-65F9-44D5-6EA4E2CC56A2}"/>
                  </a:ext>
                </a:extLst>
              </p:cNvPr>
              <p:cNvSpPr/>
              <p:nvPr/>
            </p:nvSpPr>
            <p:spPr>
              <a:xfrm>
                <a:off x="5230596" y="2540809"/>
                <a:ext cx="288000" cy="288000"/>
              </a:xfrm>
              <a:prstGeom prst="ellipse">
                <a:avLst/>
              </a:prstGeom>
              <a:noFill/>
              <a:ln w="28575">
                <a:solidFill>
                  <a:srgbClr val="684A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grpSp>
        <p:grpSp>
          <p:nvGrpSpPr>
            <p:cNvPr id="8" name="Group 7">
              <a:extLst>
                <a:ext uri="{FF2B5EF4-FFF2-40B4-BE49-F238E27FC236}">
                  <a16:creationId xmlns:a16="http://schemas.microsoft.com/office/drawing/2014/main" id="{F27E1931-7194-0818-E448-63EF8158E3B5}"/>
                </a:ext>
              </a:extLst>
            </p:cNvPr>
            <p:cNvGrpSpPr/>
            <p:nvPr/>
          </p:nvGrpSpPr>
          <p:grpSpPr>
            <a:xfrm>
              <a:off x="10130028" y="6015979"/>
              <a:ext cx="921299" cy="265032"/>
              <a:chOff x="4516166" y="2540809"/>
              <a:chExt cx="1002430" cy="288000"/>
            </a:xfrm>
          </p:grpSpPr>
          <p:sp>
            <p:nvSpPr>
              <p:cNvPr id="13" name="Oval 12">
                <a:extLst>
                  <a:ext uri="{FF2B5EF4-FFF2-40B4-BE49-F238E27FC236}">
                    <a16:creationId xmlns:a16="http://schemas.microsoft.com/office/drawing/2014/main" id="{DA485903-F5A3-9BEC-C74A-D0684CB36C25}"/>
                  </a:ext>
                </a:extLst>
              </p:cNvPr>
              <p:cNvSpPr/>
              <p:nvPr/>
            </p:nvSpPr>
            <p:spPr>
              <a:xfrm>
                <a:off x="4516166" y="2540809"/>
                <a:ext cx="288000" cy="288000"/>
              </a:xfrm>
              <a:prstGeom prst="ellipse">
                <a:avLst/>
              </a:prstGeom>
              <a:solidFill>
                <a:schemeClr val="accent6"/>
              </a:solidFill>
              <a:ln>
                <a:solidFill>
                  <a:srgbClr val="684A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sp>
            <p:nvSpPr>
              <p:cNvPr id="14" name="Oval 13">
                <a:extLst>
                  <a:ext uri="{FF2B5EF4-FFF2-40B4-BE49-F238E27FC236}">
                    <a16:creationId xmlns:a16="http://schemas.microsoft.com/office/drawing/2014/main" id="{B75AE636-6357-F651-88C5-345B415DF9A5}"/>
                  </a:ext>
                </a:extLst>
              </p:cNvPr>
              <p:cNvSpPr/>
              <p:nvPr/>
            </p:nvSpPr>
            <p:spPr>
              <a:xfrm>
                <a:off x="4873381" y="2540809"/>
                <a:ext cx="288000" cy="288000"/>
              </a:xfrm>
              <a:prstGeom prst="ellipse">
                <a:avLst/>
              </a:prstGeom>
              <a:noFill/>
              <a:ln w="28575">
                <a:solidFill>
                  <a:srgbClr val="684A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sp>
            <p:nvSpPr>
              <p:cNvPr id="15" name="Oval 14">
                <a:extLst>
                  <a:ext uri="{FF2B5EF4-FFF2-40B4-BE49-F238E27FC236}">
                    <a16:creationId xmlns:a16="http://schemas.microsoft.com/office/drawing/2014/main" id="{487161A7-4DA6-81C0-81BF-A1E725EC9049}"/>
                  </a:ext>
                </a:extLst>
              </p:cNvPr>
              <p:cNvSpPr/>
              <p:nvPr/>
            </p:nvSpPr>
            <p:spPr>
              <a:xfrm>
                <a:off x="5230596" y="2540809"/>
                <a:ext cx="288000" cy="288000"/>
              </a:xfrm>
              <a:prstGeom prst="ellipse">
                <a:avLst/>
              </a:prstGeom>
              <a:noFill/>
              <a:ln w="28575">
                <a:solidFill>
                  <a:srgbClr val="684A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grpSp>
        <p:sp>
          <p:nvSpPr>
            <p:cNvPr id="9" name="TextBox 8">
              <a:extLst>
                <a:ext uri="{FF2B5EF4-FFF2-40B4-BE49-F238E27FC236}">
                  <a16:creationId xmlns:a16="http://schemas.microsoft.com/office/drawing/2014/main" id="{3640AC29-4C75-3B16-DC6D-EDE67092A515}"/>
                </a:ext>
              </a:extLst>
            </p:cNvPr>
            <p:cNvSpPr txBox="1"/>
            <p:nvPr/>
          </p:nvSpPr>
          <p:spPr>
            <a:xfrm>
              <a:off x="7554374" y="6023652"/>
              <a:ext cx="688260" cy="282052"/>
            </a:xfrm>
            <a:prstGeom prst="rect">
              <a:avLst/>
            </a:prstGeom>
            <a:noFill/>
          </p:spPr>
          <p:txBody>
            <a:bodyPr wrap="square">
              <a:spAutoFit/>
            </a:bodyPr>
            <a:lstStyle/>
            <a:p>
              <a:r>
                <a:rPr lang="en-IN" sz="1050" dirty="0">
                  <a:latin typeface="Poppins" panose="00000500000000000000" pitchFamily="2" charset="0"/>
                  <a:cs typeface="Poppins" panose="00000500000000000000" pitchFamily="2" charset="0"/>
                </a:rPr>
                <a:t>High</a:t>
              </a:r>
              <a:endParaRPr lang="en-IN" sz="1050" dirty="0">
                <a:solidFill>
                  <a:prstClr val="black"/>
                </a:solidFill>
                <a:latin typeface="Poppins"/>
              </a:endParaRPr>
            </a:p>
          </p:txBody>
        </p:sp>
        <p:sp>
          <p:nvSpPr>
            <p:cNvPr id="10" name="TextBox 9">
              <a:extLst>
                <a:ext uri="{FF2B5EF4-FFF2-40B4-BE49-F238E27FC236}">
                  <a16:creationId xmlns:a16="http://schemas.microsoft.com/office/drawing/2014/main" id="{64FE0563-8A4F-E99D-AD6A-49B931F15847}"/>
                </a:ext>
              </a:extLst>
            </p:cNvPr>
            <p:cNvSpPr txBox="1"/>
            <p:nvPr/>
          </p:nvSpPr>
          <p:spPr>
            <a:xfrm>
              <a:off x="9211092" y="6023652"/>
              <a:ext cx="823366" cy="282052"/>
            </a:xfrm>
            <a:prstGeom prst="rect">
              <a:avLst/>
            </a:prstGeom>
            <a:noFill/>
          </p:spPr>
          <p:txBody>
            <a:bodyPr wrap="square">
              <a:spAutoFit/>
            </a:bodyPr>
            <a:lstStyle/>
            <a:p>
              <a:r>
                <a:rPr lang="en-IN" sz="1050" dirty="0">
                  <a:latin typeface="Poppins" panose="00000500000000000000" pitchFamily="2" charset="0"/>
                  <a:cs typeface="Poppins" panose="00000500000000000000" pitchFamily="2" charset="0"/>
                </a:rPr>
                <a:t>Medium</a:t>
              </a:r>
              <a:endParaRPr lang="en-IN" sz="1050" dirty="0">
                <a:solidFill>
                  <a:prstClr val="black"/>
                </a:solidFill>
                <a:latin typeface="Poppins"/>
              </a:endParaRPr>
            </a:p>
          </p:txBody>
        </p:sp>
        <p:sp>
          <p:nvSpPr>
            <p:cNvPr id="11" name="TextBox 10">
              <a:extLst>
                <a:ext uri="{FF2B5EF4-FFF2-40B4-BE49-F238E27FC236}">
                  <a16:creationId xmlns:a16="http://schemas.microsoft.com/office/drawing/2014/main" id="{56DE2966-56E3-8E9C-0B6D-74AA1F945F6C}"/>
                </a:ext>
              </a:extLst>
            </p:cNvPr>
            <p:cNvSpPr txBox="1"/>
            <p:nvPr/>
          </p:nvSpPr>
          <p:spPr>
            <a:xfrm>
              <a:off x="11142381" y="6023652"/>
              <a:ext cx="499549" cy="282052"/>
            </a:xfrm>
            <a:prstGeom prst="rect">
              <a:avLst/>
            </a:prstGeom>
            <a:noFill/>
          </p:spPr>
          <p:txBody>
            <a:bodyPr wrap="square">
              <a:spAutoFit/>
            </a:bodyPr>
            <a:lstStyle/>
            <a:p>
              <a:r>
                <a:rPr lang="en-IN" sz="1050" dirty="0">
                  <a:latin typeface="Poppins" panose="00000500000000000000" pitchFamily="2" charset="0"/>
                  <a:cs typeface="Poppins" panose="00000500000000000000" pitchFamily="2" charset="0"/>
                </a:rPr>
                <a:t>Low</a:t>
              </a:r>
              <a:endParaRPr lang="en-IN" sz="1050" dirty="0">
                <a:solidFill>
                  <a:prstClr val="black"/>
                </a:solidFill>
                <a:latin typeface="Poppins"/>
              </a:endParaRPr>
            </a:p>
          </p:txBody>
        </p:sp>
        <p:sp>
          <p:nvSpPr>
            <p:cNvPr id="12" name="Rectangle: Rounded Corners 11">
              <a:extLst>
                <a:ext uri="{FF2B5EF4-FFF2-40B4-BE49-F238E27FC236}">
                  <a16:creationId xmlns:a16="http://schemas.microsoft.com/office/drawing/2014/main" id="{93281522-D562-CB11-CE9B-AECA24FC1617}"/>
                </a:ext>
              </a:extLst>
            </p:cNvPr>
            <p:cNvSpPr/>
            <p:nvPr/>
          </p:nvSpPr>
          <p:spPr>
            <a:xfrm>
              <a:off x="6207414" y="5897983"/>
              <a:ext cx="5434515" cy="499350"/>
            </a:xfrm>
            <a:prstGeom prst="roundRect">
              <a:avLst>
                <a:gd name="adj" fmla="val 50000"/>
              </a:avLst>
            </a:prstGeom>
            <a:noFill/>
            <a:ln w="1587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grpSp>
      <p:sp>
        <p:nvSpPr>
          <p:cNvPr id="22" name="Oval 21"/>
          <p:cNvSpPr/>
          <p:nvPr/>
        </p:nvSpPr>
        <p:spPr>
          <a:xfrm>
            <a:off x="4663958"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3" name="Oval 22"/>
          <p:cNvSpPr/>
          <p:nvPr/>
        </p:nvSpPr>
        <p:spPr>
          <a:xfrm>
            <a:off x="5111998"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4" name="Oval 23"/>
          <p:cNvSpPr/>
          <p:nvPr/>
        </p:nvSpPr>
        <p:spPr>
          <a:xfrm>
            <a:off x="5560038"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5" name="Oval 24"/>
          <p:cNvSpPr/>
          <p:nvPr/>
        </p:nvSpPr>
        <p:spPr>
          <a:xfrm>
            <a:off x="6135057"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6" name="Oval 25"/>
          <p:cNvSpPr/>
          <p:nvPr/>
        </p:nvSpPr>
        <p:spPr>
          <a:xfrm>
            <a:off x="6583097"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7" name="Oval 26"/>
          <p:cNvSpPr/>
          <p:nvPr/>
        </p:nvSpPr>
        <p:spPr>
          <a:xfrm>
            <a:off x="7031137"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8" name="Oval 27"/>
          <p:cNvSpPr/>
          <p:nvPr/>
        </p:nvSpPr>
        <p:spPr>
          <a:xfrm>
            <a:off x="7606156"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9" name="Oval 28"/>
          <p:cNvSpPr/>
          <p:nvPr/>
        </p:nvSpPr>
        <p:spPr>
          <a:xfrm>
            <a:off x="8054196"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0" name="Oval 29"/>
          <p:cNvSpPr/>
          <p:nvPr/>
        </p:nvSpPr>
        <p:spPr>
          <a:xfrm>
            <a:off x="8502236"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1" name="Oval 30"/>
          <p:cNvSpPr/>
          <p:nvPr/>
        </p:nvSpPr>
        <p:spPr>
          <a:xfrm>
            <a:off x="9077255"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2" name="Oval 31"/>
          <p:cNvSpPr/>
          <p:nvPr/>
        </p:nvSpPr>
        <p:spPr>
          <a:xfrm>
            <a:off x="9525295"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3" name="Oval 32"/>
          <p:cNvSpPr/>
          <p:nvPr/>
        </p:nvSpPr>
        <p:spPr>
          <a:xfrm>
            <a:off x="9973335" y="2923210"/>
            <a:ext cx="321060" cy="321060"/>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4" name="Oval 33"/>
          <p:cNvSpPr/>
          <p:nvPr/>
        </p:nvSpPr>
        <p:spPr>
          <a:xfrm>
            <a:off x="10548354"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5" name="Oval 34"/>
          <p:cNvSpPr/>
          <p:nvPr/>
        </p:nvSpPr>
        <p:spPr>
          <a:xfrm>
            <a:off x="10996394"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6" name="Oval 35"/>
          <p:cNvSpPr/>
          <p:nvPr/>
        </p:nvSpPr>
        <p:spPr>
          <a:xfrm>
            <a:off x="11444434" y="2923210"/>
            <a:ext cx="321060" cy="321060"/>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7" name="Oval 36"/>
          <p:cNvSpPr/>
          <p:nvPr/>
        </p:nvSpPr>
        <p:spPr>
          <a:xfrm>
            <a:off x="4663958"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8" name="Oval 37"/>
          <p:cNvSpPr/>
          <p:nvPr/>
        </p:nvSpPr>
        <p:spPr>
          <a:xfrm>
            <a:off x="5111998"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9" name="Oval 38"/>
          <p:cNvSpPr/>
          <p:nvPr/>
        </p:nvSpPr>
        <p:spPr>
          <a:xfrm>
            <a:off x="5560038"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0" name="Oval 39"/>
          <p:cNvSpPr/>
          <p:nvPr/>
        </p:nvSpPr>
        <p:spPr>
          <a:xfrm>
            <a:off x="6135057"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1" name="Oval 40"/>
          <p:cNvSpPr/>
          <p:nvPr/>
        </p:nvSpPr>
        <p:spPr>
          <a:xfrm>
            <a:off x="6583097"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2" name="Oval 41"/>
          <p:cNvSpPr/>
          <p:nvPr/>
        </p:nvSpPr>
        <p:spPr>
          <a:xfrm>
            <a:off x="7031137" y="3458310"/>
            <a:ext cx="321060" cy="321060"/>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3" name="Oval 42"/>
          <p:cNvSpPr/>
          <p:nvPr/>
        </p:nvSpPr>
        <p:spPr>
          <a:xfrm>
            <a:off x="7606156"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4" name="Oval 43"/>
          <p:cNvSpPr/>
          <p:nvPr/>
        </p:nvSpPr>
        <p:spPr>
          <a:xfrm>
            <a:off x="8054196"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5" name="Oval 44"/>
          <p:cNvSpPr/>
          <p:nvPr/>
        </p:nvSpPr>
        <p:spPr>
          <a:xfrm>
            <a:off x="8502236"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6" name="Oval 45"/>
          <p:cNvSpPr/>
          <p:nvPr/>
        </p:nvSpPr>
        <p:spPr>
          <a:xfrm>
            <a:off x="9077255"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7" name="Oval 46"/>
          <p:cNvSpPr/>
          <p:nvPr/>
        </p:nvSpPr>
        <p:spPr>
          <a:xfrm>
            <a:off x="9525295"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8" name="Oval 47"/>
          <p:cNvSpPr/>
          <p:nvPr/>
        </p:nvSpPr>
        <p:spPr>
          <a:xfrm>
            <a:off x="9973335" y="3458310"/>
            <a:ext cx="321060" cy="321060"/>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9" name="Oval 48"/>
          <p:cNvSpPr/>
          <p:nvPr/>
        </p:nvSpPr>
        <p:spPr>
          <a:xfrm>
            <a:off x="10548354"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0" name="Oval 49"/>
          <p:cNvSpPr/>
          <p:nvPr/>
        </p:nvSpPr>
        <p:spPr>
          <a:xfrm>
            <a:off x="10996394"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1" name="Oval 50"/>
          <p:cNvSpPr/>
          <p:nvPr/>
        </p:nvSpPr>
        <p:spPr>
          <a:xfrm>
            <a:off x="11444434" y="3458310"/>
            <a:ext cx="321060" cy="321060"/>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2" name="Oval 51"/>
          <p:cNvSpPr/>
          <p:nvPr/>
        </p:nvSpPr>
        <p:spPr>
          <a:xfrm>
            <a:off x="4663958"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3" name="Oval 52"/>
          <p:cNvSpPr/>
          <p:nvPr/>
        </p:nvSpPr>
        <p:spPr>
          <a:xfrm>
            <a:off x="5111998"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4" name="Oval 53"/>
          <p:cNvSpPr/>
          <p:nvPr/>
        </p:nvSpPr>
        <p:spPr>
          <a:xfrm>
            <a:off x="5560038"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5" name="Oval 54"/>
          <p:cNvSpPr/>
          <p:nvPr/>
        </p:nvSpPr>
        <p:spPr>
          <a:xfrm>
            <a:off x="6135057"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6" name="Oval 55"/>
          <p:cNvSpPr/>
          <p:nvPr/>
        </p:nvSpPr>
        <p:spPr>
          <a:xfrm>
            <a:off x="6583097"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7" name="Oval 56"/>
          <p:cNvSpPr/>
          <p:nvPr/>
        </p:nvSpPr>
        <p:spPr>
          <a:xfrm>
            <a:off x="7031137" y="3993410"/>
            <a:ext cx="321060" cy="321060"/>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8" name="Oval 57"/>
          <p:cNvSpPr/>
          <p:nvPr/>
        </p:nvSpPr>
        <p:spPr>
          <a:xfrm>
            <a:off x="7606156"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9" name="Oval 58"/>
          <p:cNvSpPr/>
          <p:nvPr/>
        </p:nvSpPr>
        <p:spPr>
          <a:xfrm>
            <a:off x="8054196"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0" name="Oval 59"/>
          <p:cNvSpPr/>
          <p:nvPr/>
        </p:nvSpPr>
        <p:spPr>
          <a:xfrm>
            <a:off x="8502236"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1" name="Oval 60"/>
          <p:cNvSpPr/>
          <p:nvPr/>
        </p:nvSpPr>
        <p:spPr>
          <a:xfrm>
            <a:off x="9077255"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2" name="Oval 61"/>
          <p:cNvSpPr/>
          <p:nvPr/>
        </p:nvSpPr>
        <p:spPr>
          <a:xfrm>
            <a:off x="9525295"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3" name="Oval 62"/>
          <p:cNvSpPr/>
          <p:nvPr/>
        </p:nvSpPr>
        <p:spPr>
          <a:xfrm>
            <a:off x="9973335" y="3993410"/>
            <a:ext cx="321060" cy="321060"/>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4" name="Oval 63"/>
          <p:cNvSpPr/>
          <p:nvPr/>
        </p:nvSpPr>
        <p:spPr>
          <a:xfrm>
            <a:off x="10548354"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5" name="Oval 64"/>
          <p:cNvSpPr/>
          <p:nvPr/>
        </p:nvSpPr>
        <p:spPr>
          <a:xfrm>
            <a:off x="10996394"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6" name="Oval 65"/>
          <p:cNvSpPr/>
          <p:nvPr/>
        </p:nvSpPr>
        <p:spPr>
          <a:xfrm>
            <a:off x="11444434" y="3993410"/>
            <a:ext cx="321060" cy="321060"/>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7" name="Oval 66"/>
          <p:cNvSpPr/>
          <p:nvPr/>
        </p:nvSpPr>
        <p:spPr>
          <a:xfrm>
            <a:off x="4654826"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8" name="Oval 67"/>
          <p:cNvSpPr/>
          <p:nvPr/>
        </p:nvSpPr>
        <p:spPr>
          <a:xfrm>
            <a:off x="5105910"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9" name="Oval 68"/>
          <p:cNvSpPr/>
          <p:nvPr/>
        </p:nvSpPr>
        <p:spPr>
          <a:xfrm>
            <a:off x="5556994"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0" name="Oval 69"/>
          <p:cNvSpPr/>
          <p:nvPr/>
        </p:nvSpPr>
        <p:spPr>
          <a:xfrm>
            <a:off x="6125925"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1" name="Oval 70"/>
          <p:cNvSpPr/>
          <p:nvPr/>
        </p:nvSpPr>
        <p:spPr>
          <a:xfrm>
            <a:off x="6577009"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2" name="Oval 71"/>
          <p:cNvSpPr/>
          <p:nvPr/>
        </p:nvSpPr>
        <p:spPr>
          <a:xfrm>
            <a:off x="7028093"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3" name="Oval 72"/>
          <p:cNvSpPr/>
          <p:nvPr/>
        </p:nvSpPr>
        <p:spPr>
          <a:xfrm>
            <a:off x="7597024"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4" name="Oval 73"/>
          <p:cNvSpPr/>
          <p:nvPr/>
        </p:nvSpPr>
        <p:spPr>
          <a:xfrm>
            <a:off x="8048108"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5" name="Oval 74"/>
          <p:cNvSpPr/>
          <p:nvPr/>
        </p:nvSpPr>
        <p:spPr>
          <a:xfrm>
            <a:off x="8499192" y="4532568"/>
            <a:ext cx="333235" cy="333235"/>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6" name="Oval 75"/>
          <p:cNvSpPr/>
          <p:nvPr/>
        </p:nvSpPr>
        <p:spPr>
          <a:xfrm>
            <a:off x="9068123"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7" name="Oval 76"/>
          <p:cNvSpPr/>
          <p:nvPr/>
        </p:nvSpPr>
        <p:spPr>
          <a:xfrm>
            <a:off x="9519207"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8" name="Oval 77"/>
          <p:cNvSpPr/>
          <p:nvPr/>
        </p:nvSpPr>
        <p:spPr>
          <a:xfrm>
            <a:off x="9970291" y="4532568"/>
            <a:ext cx="333235" cy="333235"/>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9" name="Oval 78"/>
          <p:cNvSpPr/>
          <p:nvPr/>
        </p:nvSpPr>
        <p:spPr>
          <a:xfrm>
            <a:off x="10539222"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0" name="Oval 79"/>
          <p:cNvSpPr/>
          <p:nvPr/>
        </p:nvSpPr>
        <p:spPr>
          <a:xfrm>
            <a:off x="10990306"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1" name="Oval 80"/>
          <p:cNvSpPr/>
          <p:nvPr/>
        </p:nvSpPr>
        <p:spPr>
          <a:xfrm>
            <a:off x="11441390" y="4532568"/>
            <a:ext cx="333235" cy="333235"/>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2" name="Oval 81"/>
          <p:cNvSpPr/>
          <p:nvPr/>
        </p:nvSpPr>
        <p:spPr>
          <a:xfrm>
            <a:off x="4663958"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3" name="Oval 82"/>
          <p:cNvSpPr/>
          <p:nvPr/>
        </p:nvSpPr>
        <p:spPr>
          <a:xfrm>
            <a:off x="5111998"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4" name="Oval 83"/>
          <p:cNvSpPr/>
          <p:nvPr/>
        </p:nvSpPr>
        <p:spPr>
          <a:xfrm>
            <a:off x="5560038"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5" name="Oval 84"/>
          <p:cNvSpPr/>
          <p:nvPr/>
        </p:nvSpPr>
        <p:spPr>
          <a:xfrm>
            <a:off x="6135057"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6" name="Oval 85"/>
          <p:cNvSpPr/>
          <p:nvPr/>
        </p:nvSpPr>
        <p:spPr>
          <a:xfrm>
            <a:off x="6583097"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7" name="Oval 86"/>
          <p:cNvSpPr/>
          <p:nvPr/>
        </p:nvSpPr>
        <p:spPr>
          <a:xfrm>
            <a:off x="7031137"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8" name="Oval 87"/>
          <p:cNvSpPr/>
          <p:nvPr/>
        </p:nvSpPr>
        <p:spPr>
          <a:xfrm>
            <a:off x="7606156"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9" name="Oval 88"/>
          <p:cNvSpPr/>
          <p:nvPr/>
        </p:nvSpPr>
        <p:spPr>
          <a:xfrm>
            <a:off x="8054196"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0" name="Oval 89"/>
          <p:cNvSpPr/>
          <p:nvPr/>
        </p:nvSpPr>
        <p:spPr>
          <a:xfrm>
            <a:off x="8502236"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1" name="Oval 90"/>
          <p:cNvSpPr/>
          <p:nvPr/>
        </p:nvSpPr>
        <p:spPr>
          <a:xfrm>
            <a:off x="9077255"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2" name="Oval 91"/>
          <p:cNvSpPr/>
          <p:nvPr/>
        </p:nvSpPr>
        <p:spPr>
          <a:xfrm>
            <a:off x="9525295"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3" name="Oval 92"/>
          <p:cNvSpPr/>
          <p:nvPr/>
        </p:nvSpPr>
        <p:spPr>
          <a:xfrm>
            <a:off x="9973335" y="5083903"/>
            <a:ext cx="321060" cy="321060"/>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4" name="Oval 93"/>
          <p:cNvSpPr/>
          <p:nvPr/>
        </p:nvSpPr>
        <p:spPr>
          <a:xfrm>
            <a:off x="10548354"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5" name="Oval 94"/>
          <p:cNvSpPr/>
          <p:nvPr/>
        </p:nvSpPr>
        <p:spPr>
          <a:xfrm>
            <a:off x="10996394"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6" name="Oval 95"/>
          <p:cNvSpPr/>
          <p:nvPr/>
        </p:nvSpPr>
        <p:spPr>
          <a:xfrm>
            <a:off x="11444434" y="5083903"/>
            <a:ext cx="321060" cy="321060"/>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extLst>
      <p:ext uri="{BB962C8B-B14F-4D97-AF65-F5344CB8AC3E}">
        <p14:creationId xmlns:p14="http://schemas.microsoft.com/office/powerpoint/2010/main" val="34194634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DCB07783-3C17-9517-A921-6A9A8C1F1C23}"/>
              </a:ext>
            </a:extLst>
          </p:cNvPr>
          <p:cNvSpPr/>
          <p:nvPr/>
        </p:nvSpPr>
        <p:spPr>
          <a:xfrm>
            <a:off x="355600" y="5256788"/>
            <a:ext cx="11480800" cy="916424"/>
          </a:xfrm>
          <a:prstGeom prst="roundRect">
            <a:avLst>
              <a:gd name="adj" fmla="val 7560"/>
            </a:avLst>
          </a:prstGeom>
          <a:solidFill>
            <a:schemeClr val="accent2">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171450" indent="-171450" defTabSz="412750">
              <a:lnSpc>
                <a:spcPct val="150000"/>
              </a:lnSpc>
              <a:buFont typeface="Arial" panose="020B0604020202020204" pitchFamily="34" charset="0"/>
              <a:buChar char="•"/>
              <a:defRPr/>
            </a:pPr>
            <a:endParaRPr lang="en-US" sz="900" i="1" dirty="0">
              <a:solidFill>
                <a:prstClr val="black"/>
              </a:solidFill>
              <a:latin typeface="Poppins" panose="00000500000000000000" pitchFamily="2" charset="0"/>
              <a:ea typeface="Helvetica Neue Medium"/>
              <a:cs typeface="Poppins" panose="00000500000000000000" pitchFamily="2" charset="0"/>
              <a:sym typeface="Helvetica Neue Medium"/>
            </a:endParaRPr>
          </a:p>
          <a:p>
            <a:pPr marL="171450" indent="-171450" defTabSz="412750">
              <a:lnSpc>
                <a:spcPct val="150000"/>
              </a:lnSpc>
              <a:buFont typeface="Arial" panose="020B0604020202020204" pitchFamily="34" charset="0"/>
              <a:buChar char="•"/>
              <a:defRPr/>
            </a:pPr>
            <a:r>
              <a:rPr lang="en-US" sz="900" i="1" dirty="0">
                <a:solidFill>
                  <a:prstClr val="black"/>
                </a:solidFill>
                <a:latin typeface="Poppins" panose="00000500000000000000" pitchFamily="2" charset="0"/>
                <a:ea typeface="Helvetica Neue Medium"/>
                <a:cs typeface="Poppins" panose="00000500000000000000" pitchFamily="2" charset="0"/>
                <a:sym typeface="Helvetica Neue Medium"/>
              </a:rPr>
              <a:t>The above graph explains various features or characteristics of various success factors and their impact on the Global Drone Software Market</a:t>
            </a:r>
            <a:r>
              <a:rPr lang="en-US" sz="900" b="1" i="1" dirty="0">
                <a:solidFill>
                  <a:prstClr val="black"/>
                </a:solidFill>
                <a:latin typeface="Poppins" panose="00000500000000000000" pitchFamily="2" charset="0"/>
                <a:ea typeface="Helvetica Neue Medium"/>
                <a:cs typeface="Poppins" panose="00000500000000000000" pitchFamily="2" charset="0"/>
                <a:sym typeface="Helvetica Neue Medium"/>
              </a:rPr>
              <a:t/>
            </a:r>
            <a:r>
              <a:rPr lang="en-US" sz="900" b="1" i="1" dirty="0" err="1">
                <a:solidFill>
                  <a:prstClr val="black"/>
                </a:solidFill>
                <a:latin typeface="Poppins" panose="00000500000000000000" pitchFamily="2" charset="0"/>
                <a:ea typeface="Helvetica Neue Medium"/>
                <a:cs typeface="Poppins" panose="00000500000000000000" pitchFamily="2" charset="0"/>
                <a:sym typeface="Helvetica Neue Medium"/>
              </a:rPr>
              <a:t/>
            </a:r>
            <a:r>
              <a:rPr lang="en-US" sz="900" b="1" i="1" dirty="0">
                <a:solidFill>
                  <a:prstClr val="black"/>
                </a:solidFill>
                <a:latin typeface="Poppins" panose="00000500000000000000" pitchFamily="2" charset="0"/>
                <a:ea typeface="Helvetica Neue Medium"/>
                <a:cs typeface="Poppins" panose="00000500000000000000" pitchFamily="2" charset="0"/>
                <a:sym typeface="Helvetica Neue Medium"/>
              </a:rPr>
              <a:t/>
            </a:r>
          </a:p>
          <a:p>
            <a:pPr marL="171450" indent="-171450" defTabSz="412750">
              <a:lnSpc>
                <a:spcPct val="150000"/>
              </a:lnSpc>
              <a:buFont typeface="Arial" panose="020B0604020202020204" pitchFamily="34" charset="0"/>
              <a:buChar char="•"/>
              <a:defRPr/>
            </a:pPr>
            <a:r>
              <a:rPr lang="en-US" sz="900" i="1" dirty="0">
                <a:solidFill>
                  <a:prstClr val="black"/>
                </a:solidFill>
                <a:latin typeface="Poppins" panose="00000500000000000000" pitchFamily="2" charset="0"/>
                <a:ea typeface="Helvetica Neue Medium"/>
                <a:cs typeface="Poppins" panose="00000500000000000000" pitchFamily="2" charset="0"/>
                <a:sym typeface="Helvetica Neue Medium"/>
              </a:rPr>
              <a:t>The key success factors of the market include : Robust Autonomous Navigation, Regulatory Compliance Integration, Scalable Cloud Architecture, AI-Powered Data Analytics, Interoperability and APIs, Security and Privacy, User Experience Design</a:t>
            </a:r>
            <a:r>
              <a:rPr lang="en-IN" sz="900" dirty="0"/>
              <a:t>.</a:t>
            </a:r>
          </a:p>
          <a:p>
            <a:pPr marL="171450" indent="-171450" defTabSz="412750">
              <a:lnSpc>
                <a:spcPct val="150000"/>
              </a:lnSpc>
              <a:buFont typeface="Arial" panose="020B0604020202020204" pitchFamily="34" charset="0"/>
              <a:buChar char="•"/>
              <a:defRPr/>
            </a:pPr>
            <a:r>
              <a:rPr lang="en-US" sz="900" i="1" dirty="0">
                <a:solidFill>
                  <a:prstClr val="black"/>
                </a:solidFill>
                <a:latin typeface="Poppins" panose="00000500000000000000" pitchFamily="2" charset="0"/>
                <a:ea typeface="Helvetica Neue Medium"/>
                <a:cs typeface="Poppins" panose="00000500000000000000" pitchFamily="2" charset="0"/>
                <a:sym typeface="Helvetica Neue Medium"/>
              </a:rPr>
              <a:t>On a scale of 0-8, 1 is the lowest, and 8 is the highest rank.</a:t>
            </a:r>
          </a:p>
        </p:txBody>
      </p:sp>
      <p:graphicFrame>
        <p:nvGraphicFramePr>
          <p:cNvPr id="3" name="Chart 2">
            <a:extLst>
              <a:ext uri="{FF2B5EF4-FFF2-40B4-BE49-F238E27FC236}">
                <a16:creationId xmlns:a16="http://schemas.microsoft.com/office/drawing/2014/main" id="{76AFD184-F426-6BA3-480D-1B46C29819BE}"/>
              </a:ext>
            </a:extLst>
          </p:cNvPr>
          <p:cNvGraphicFramePr>
            <a:graphicFrameLocks/>
          </p:cNvGraphicFramePr>
          <p:nvPr/>
        </p:nvGraphicFramePr>
        <p:xfrm>
          <a:off x="996821" y="1143000"/>
          <a:ext cx="10629136" cy="4003531"/>
        </p:xfrm>
        <a:graphic>
          <a:graphicData uri="http://schemas.openxmlformats.org/drawingml/2006/chart">
            <c:chart xmlns:c="http://schemas.openxmlformats.org/drawingml/2006/chart" xmlns:r="http://schemas.openxmlformats.org/officeDocument/2006/relationships" r:id="rId2"/>
          </a:graphicData>
        </a:graphic>
      </p:graphicFrame>
      <p:sp>
        <p:nvSpPr>
          <p:cNvPr id="6" name="Title 1">
            <a:extLst>
              <a:ext uri="{FF2B5EF4-FFF2-40B4-BE49-F238E27FC236}">
                <a16:creationId xmlns:a16="http://schemas.microsoft.com/office/drawing/2014/main" id="{D4ACD0EA-3C3F-48FF-892C-5B4D4689B067}"/>
              </a:ext>
            </a:extLst>
          </p:cNvPr>
          <p:cNvSpPr txBox="1">
            <a:spLocks/>
          </p:cNvSpPr>
          <p:nvPr/>
        </p:nvSpPr>
        <p:spPr>
          <a:xfrm>
            <a:off x="825371" y="0"/>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r>
              <a:rPr lang="en-US" dirty="0"/>
              <a:t>KEY SUCCESS FACTORS OF THE MARKET</a:t>
            </a:r>
            <a:endParaRPr lang="en-IN" dirty="0"/>
          </a:p>
        </p:txBody>
      </p:sp>
    </p:spTree>
    <p:extLst>
      <p:ext uri="{BB962C8B-B14F-4D97-AF65-F5344CB8AC3E}">
        <p14:creationId xmlns:p14="http://schemas.microsoft.com/office/powerpoint/2010/main" val="39880061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GLOBAL DRONE SOFTWARE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Solution
By Drone Operation
By Drone Type
By Architecture
By Deployment
By Application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89832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DRONE SOFTWARE MARKET (USD BILLION)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SOLUTION</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DRONE SOFTWARE MARKET SIZE,  BY SOLUTION, 2019-2032 (USD BILLION)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3152775" y="6105561"/>
            <a:ext cx="8772872"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41148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38912">
                <a:tc>
                  <a:txBody>
                    <a:bodyPr/>
                    <a:lstStyle/>
                    <a:p>
                      <a:pPr algn="ctr">
                        <a:defRPr sz="800" b="1">
                          <a:latin typeface="Poppins Bold"/>
                        </a:defRPr>
                      </a:pPr>
                      <a:r>
                        <a:t>System Software</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Application Software</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GLOBAL DRONE SOFTWARE MARKET-</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4973241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DRONE SOFTWARE MARKET: REGIONAL ANALYSIS, 2019-2032 (USD BILLION)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SOLUTION</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DRONE SOFTWARE MARKET SIZE,  BY SOLUTION, 2019-2032 (USD BILLION)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41148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38912">
                <a:tc>
                  <a:txBody>
                    <a:bodyPr/>
                    <a:lstStyle/>
                    <a:p>
                      <a:pPr algn="ctr">
                        <a:defRPr sz="800" b="1">
                          <a:latin typeface="Poppins Bold"/>
                        </a:defRPr>
                      </a:pPr>
                      <a:r>
                        <a:t>System Software</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Application Software</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SOLUTION</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DRONE SOFTWARE MARKET SIZE,  BY SOLUTION, 2019-2032 (USD BILLION)</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41148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38912">
                <a:tc>
                  <a:txBody>
                    <a:bodyPr/>
                    <a:lstStyle/>
                    <a:p>
                      <a:pPr algn="ctr">
                        <a:defRPr sz="800" b="1">
                          <a:latin typeface="Poppins Bold"/>
                        </a:defRPr>
                      </a:pPr>
                      <a:r>
                        <a:t>System Software</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Application Software</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LANDSCAPE</a:t>
            </a:r>
            <a:br>
              <a:rPr lang="en-US" sz="3200" dirty="0">
                <a:solidFill>
                  <a:schemeClr val="accent1"/>
                </a:solidFill>
              </a:rPr>
            </a:br>
            <a:r>
              <a:rPr lang="en-US" sz="1800" b="1" dirty="0">
                <a:solidFill>
                  <a:schemeClr val="tx1"/>
                </a:solidFill>
                <a:latin typeface="+mn-lt"/>
              </a:rPr>
              <a:t>Competitive Dashboard</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DRONE SOFTWARE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9481530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15A8B-D17A-8011-4532-45445AE47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75DF2-29FC-CCCC-88DE-2A755BF01495}"/>
              </a:ext>
            </a:extLst>
          </p:cNvPr>
          <p:cNvSpPr>
            <a:spLocks noGrp="1"/>
          </p:cNvSpPr>
          <p:nvPr>
            <p:ph type="title"/>
          </p:nvPr>
        </p:nvSpPr>
        <p:spPr/>
        <p:txBody>
          <a:bodyPr/>
          <a:lstStyle/>
          <a:p>
            <a:r>
              <a:rPr lang="en-IN" dirty="0"/>
              <a:t>COMPETITIVE LANDSCAPE</a:t>
            </a:r>
          </a:p>
        </p:txBody>
      </p:sp>
      <p:pic>
        <p:nvPicPr>
          <p:cNvPr id="4" name="Picture 3">
            <a:extLst>
              <a:ext uri="{FF2B5EF4-FFF2-40B4-BE49-F238E27FC236}">
                <a16:creationId xmlns:a16="http://schemas.microsoft.com/office/drawing/2014/main" id="{BE5F54B6-B152-3159-7683-CD2B854730A8}"/>
              </a:ext>
            </a:extLst>
          </p:cNvPr>
          <p:cNvPicPr>
            <a:picLocks noChangeAspect="1"/>
          </p:cNvPicPr>
          <p:nvPr/>
        </p:nvPicPr>
        <p:blipFill>
          <a:blip r:embed="rId2"/>
          <a:srcRect b="7817"/>
          <a:stretch>
            <a:fillRect/>
          </a:stretch>
        </p:blipFill>
        <p:spPr>
          <a:xfrm>
            <a:off x="606966" y="1020932"/>
            <a:ext cx="5489034" cy="2703344"/>
          </a:xfrm>
          <a:prstGeom prst="rect">
            <a:avLst/>
          </a:prstGeom>
        </p:spPr>
      </p:pic>
      <p:sp>
        <p:nvSpPr>
          <p:cNvPr id="5" name="TextBox 16">
            <a:extLst>
              <a:ext uri="{FF2B5EF4-FFF2-40B4-BE49-F238E27FC236}">
                <a16:creationId xmlns:a16="http://schemas.microsoft.com/office/drawing/2014/main" id="{DB26F746-7CFA-6A52-BCBD-FE7F3ACAC72A}"/>
              </a:ext>
            </a:extLst>
          </p:cNvPr>
          <p:cNvSpPr txBox="1"/>
          <p:nvPr/>
        </p:nvSpPr>
        <p:spPr>
          <a:xfrm>
            <a:off x="732379" y="1507632"/>
            <a:ext cx="2315914" cy="427681"/>
          </a:xfrm>
          <a:prstGeom prst="rect">
            <a:avLst/>
          </a:prstGeom>
          <a:solidFill>
            <a:srgbClr val="FFFFFF"/>
          </a:solidFill>
          <a:ln w="12700">
            <a:miter lim="400000"/>
          </a:ln>
        </p:spPr>
        <p:txBody>
          <a:bodyPr wrap="square" lIns="22860" rIns="22860">
            <a:spAutoFit/>
          </a:bodyPr>
          <a:lstStyle/>
          <a:p>
            <a:pPr>
              <a:lnSpc>
                <a:spcPct val="150000"/>
              </a:lnSpc>
              <a:defRPr sz="2000">
                <a:solidFill>
                  <a:srgbClr val="000000"/>
                </a:solidFill>
                <a:latin typeface="Poppins Medium"/>
                <a:ea typeface="Poppins Medium"/>
                <a:cs typeface="Poppins Medium"/>
                <a:sym typeface="Poppins Medium"/>
              </a:defRPr>
            </a:pPr>
            <a:r>
              <a:rPr sz="500" dirty="0">
                <a:solidFill>
                  <a:srgbClr val="000000"/>
                </a:solidFill>
                <a:latin typeface="+mj-lt"/>
                <a:ea typeface="Cambria" panose="02040503050406030204" pitchFamily="18" charset="0"/>
                <a:cs typeface="Poppins Medium"/>
                <a:sym typeface="Poppins Medium"/>
              </a:rPr>
              <a:t>The following figure represents the market positioning of  Global Drone Software Market  players for the year 2024. The market positioning of the leading player is done considering the following points:</a:t>
            </a:r>
            <a:r>
              <a:rPr lang="en-US" sz="500" dirty="0">
                <a:solidFill>
                  <a:srgbClr val="000000"/>
                </a:solidFill>
                <a:latin typeface="+mj-lt"/>
                <a:ea typeface="Cambria" panose="02040503050406030204" pitchFamily="18" charset="0"/>
                <a:cs typeface="Poppins Medium"/>
                <a:sym typeface="Poppins Medium"/>
              </a:rPr>
              <a:t/>
            </a:r>
            <a:r>
              <a:rPr lang="en-US" sz="500" b="1" dirty="0">
                <a:solidFill>
                  <a:srgbClr val="7340CC"/>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IN"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endParaRPr sz="500" dirty="0">
              <a:solidFill>
                <a:srgbClr val="000000"/>
              </a:solidFill>
              <a:latin typeface="+mj-lt"/>
              <a:ea typeface="Cambria" panose="02040503050406030204" pitchFamily="18" charset="0"/>
              <a:cs typeface="Poppins Medium"/>
              <a:sym typeface="Calibri" panose="020F0502020204030204"/>
            </a:endParaRPr>
          </a:p>
        </p:txBody>
      </p:sp>
      <p:pic>
        <p:nvPicPr>
          <p:cNvPr id="7" name="Picture 6">
            <a:extLst>
              <a:ext uri="{FF2B5EF4-FFF2-40B4-BE49-F238E27FC236}">
                <a16:creationId xmlns:a16="http://schemas.microsoft.com/office/drawing/2014/main" id="{082E6D5D-5CEF-5EEA-0B07-39F17B7A732F}"/>
              </a:ext>
            </a:extLst>
          </p:cNvPr>
          <p:cNvPicPr>
            <a:picLocks noChangeAspect="1"/>
          </p:cNvPicPr>
          <p:nvPr/>
        </p:nvPicPr>
        <p:blipFill>
          <a:blip r:embed="rId3"/>
          <a:srcRect b="7308"/>
          <a:stretch>
            <a:fillRect/>
          </a:stretch>
        </p:blipFill>
        <p:spPr>
          <a:xfrm>
            <a:off x="6310988" y="1020930"/>
            <a:ext cx="5458871" cy="2703345"/>
          </a:xfrm>
          <a:prstGeom prst="rect">
            <a:avLst/>
          </a:prstGeom>
        </p:spPr>
      </p:pic>
      <p:pic>
        <p:nvPicPr>
          <p:cNvPr id="8" name="Picture 7">
            <a:extLst>
              <a:ext uri="{FF2B5EF4-FFF2-40B4-BE49-F238E27FC236}">
                <a16:creationId xmlns:a16="http://schemas.microsoft.com/office/drawing/2014/main" id="{5A1955FE-FB05-2B6C-1F60-FAD3D0D92568}"/>
              </a:ext>
            </a:extLst>
          </p:cNvPr>
          <p:cNvPicPr>
            <a:picLocks noChangeAspect="1"/>
          </p:cNvPicPr>
          <p:nvPr/>
        </p:nvPicPr>
        <p:blipFill>
          <a:blip r:embed="rId4"/>
          <a:srcRect b="11579"/>
          <a:stretch>
            <a:fillRect/>
          </a:stretch>
        </p:blipFill>
        <p:spPr>
          <a:xfrm>
            <a:off x="606966" y="3919708"/>
            <a:ext cx="5489034" cy="2433468"/>
          </a:xfrm>
          <a:prstGeom prst="rect">
            <a:avLst/>
          </a:prstGeom>
        </p:spPr>
      </p:pic>
      <p:pic>
        <p:nvPicPr>
          <p:cNvPr id="10" name="Picture 9">
            <a:extLst>
              <a:ext uri="{FF2B5EF4-FFF2-40B4-BE49-F238E27FC236}">
                <a16:creationId xmlns:a16="http://schemas.microsoft.com/office/drawing/2014/main" id="{8D065731-CEC4-FBCA-EBC9-8CDF226F5E79}"/>
              </a:ext>
            </a:extLst>
          </p:cNvPr>
          <p:cNvPicPr>
            <a:picLocks noChangeAspect="1"/>
          </p:cNvPicPr>
          <p:nvPr/>
        </p:nvPicPr>
        <p:blipFill>
          <a:blip r:embed="rId5"/>
          <a:srcRect b="10281"/>
          <a:stretch>
            <a:fillRect/>
          </a:stretch>
        </p:blipFill>
        <p:spPr>
          <a:xfrm>
            <a:off x="6310988" y="3919704"/>
            <a:ext cx="5366662" cy="2433467"/>
          </a:xfrm>
          <a:prstGeom prst="rect">
            <a:avLst/>
          </a:prstGeom>
        </p:spPr>
      </p:pic>
    </p:spTree>
    <p:extLst>
      <p:ext uri="{BB962C8B-B14F-4D97-AF65-F5344CB8AC3E}">
        <p14:creationId xmlns:p14="http://schemas.microsoft.com/office/powerpoint/2010/main" val="26096315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2435547996"/>
              </p:ext>
            </p:extLst>
          </p:nvPr>
        </p:nvGraphicFramePr>
        <p:xfrm>
          <a:off x="463127" y="1220507"/>
          <a:ext cx="11271673" cy="455492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PARROT DRONE SAS (FRANCE)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France</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(USD)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0.10 billion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Industry Type</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1994</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DRONE SOFTWARE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543577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A7FF3-16E5-0DF8-1551-309973618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48073-DC4D-46C7-218F-1170AE50FB8D}"/>
              </a:ext>
            </a:extLst>
          </p:cNvPr>
          <p:cNvSpPr>
            <a:spLocks noGrp="1"/>
          </p:cNvSpPr>
          <p:nvPr>
            <p:ph type="title"/>
          </p:nvPr>
        </p:nvSpPr>
        <p:spPr/>
        <p:txBody>
          <a:bodyPr>
            <a:normAutofit/>
          </a:bodyPr>
          <a:lstStyle/>
          <a:p>
            <a:r>
              <a:rPr lang="en-IN" sz="1800" b="1" dirty="0">
                <a:latin typeface="Poppins"/>
              </a:rPr>
              <a:t>PARROT DRONE SAS (FRANCE) - COMPANY OVERVIEW</a:t>
            </a:r>
            <a:r>
              <a:rPr lang="en-US" b="1" dirty="0"/>
              <a:t/>
            </a:r>
          </a:p>
        </p:txBody>
      </p:sp>
      <p:graphicFrame>
        <p:nvGraphicFramePr>
          <p:cNvPr id="8" name="Table 9">
            <a:extLst>
              <a:ext uri="{FF2B5EF4-FFF2-40B4-BE49-F238E27FC236}">
                <a16:creationId xmlns:a16="http://schemas.microsoft.com/office/drawing/2014/main" id="{80FCC106-CABE-BEDA-A98A-F24ABE3C57AD}"/>
              </a:ext>
            </a:extLst>
          </p:cNvPr>
          <p:cNvGraphicFramePr/>
          <p:nvPr>
            <p:extLst>
              <p:ext uri="{D42A27DB-BD31-4B8C-83A1-F6EECF244321}">
                <p14:modId xmlns:p14="http://schemas.microsoft.com/office/powerpoint/2010/main" val="802329404"/>
              </p:ext>
            </p:extLst>
          </p:nvPr>
        </p:nvGraphicFramePr>
        <p:xfrm>
          <a:off x="695323" y="1242561"/>
          <a:ext cx="4154904" cy="2527943"/>
        </p:xfrm>
        <a:graphic>
          <a:graphicData uri="http://schemas.openxmlformats.org/drawingml/2006/table">
            <a:tbl>
              <a:tblPr firstRow="1" bandRow="1">
                <a:tableStyleId>{74C1A8A3-306A-4EB7-A6B1-4F7E0EB9C5D6}</a:tableStyleId>
              </a:tblPr>
              <a:tblGrid>
                <a:gridCol w="1938291">
                  <a:extLst>
                    <a:ext uri="{9D8B030D-6E8A-4147-A177-3AD203B41FA5}">
                      <a16:colId xmlns:a16="http://schemas.microsoft.com/office/drawing/2014/main" val="20000"/>
                    </a:ext>
                  </a:extLst>
                </a:gridCol>
                <a:gridCol w="2216613">
                  <a:extLst>
                    <a:ext uri="{9D8B030D-6E8A-4147-A177-3AD203B41FA5}">
                      <a16:colId xmlns:a16="http://schemas.microsoft.com/office/drawing/2014/main" val="20001"/>
                    </a:ext>
                  </a:extLst>
                </a:gridCol>
              </a:tblGrid>
              <a:tr h="688119">
                <a:tc gridSpan="2">
                  <a:txBody>
                    <a:bodyPr/>
                    <a:lstStyle/>
                    <a:p>
                      <a:pPr marL="108000" algn="l" defTabSz="1259840"/>
                      <a:endParaRPr lang="en-US" sz="1200" b="1" dirty="0">
                        <a:solidFill>
                          <a:schemeClr val="bg1"/>
                        </a:solidFill>
                        <a:latin typeface="Poppins" panose="00000500000000000000" pitchFamily="2" charset="0"/>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indent="26035" algn="ctr" defTabSz="2438400" hangingPunct="1">
                        <a:spcBef>
                          <a:spcPts val="200"/>
                        </a:spcBef>
                        <a:defRPr/>
                      </a:pPr>
                      <a:endParaRPr lang="en-IN" sz="220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extLst>
                  <a:ext uri="{0D108BD9-81ED-4DB2-BD59-A6C34878D82A}">
                    <a16:rowId xmlns:a16="http://schemas.microsoft.com/office/drawing/2014/main" val="3798553887"/>
                  </a:ext>
                </a:extLst>
              </a:tr>
              <a:tr h="349246">
                <a:tc>
                  <a:txBody>
                    <a:bodyPr/>
                    <a:lstStyle/>
                    <a:p>
                      <a:pPr marL="93663" indent="0" algn="l" defTabSz="1259840" rtl="0" eaLnBrk="1" latinLnBrk="0" hangingPunct="1">
                        <a:spcBef>
                          <a:spcPts val="0"/>
                        </a:spcBef>
                      </a:pPr>
                      <a:r>
                        <a:rPr sz="1050" b="1" kern="1200">
                          <a:solidFill>
                            <a:schemeClr val="dk1"/>
                          </a:solidFill>
                          <a:latin typeface="Poppins" panose="00000500000000000000" pitchFamily="2" charset="0"/>
                          <a:ea typeface="+mn-ea"/>
                          <a:cs typeface="Poppins" panose="00000500000000000000" pitchFamily="2" charset="0"/>
                          <a:sym typeface="Poppins Medium"/>
                        </a:rPr>
                        <a:t>Established</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1994</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297202">
                <a:tc>
                  <a:txBody>
                    <a:bodyPr/>
                    <a:lstStyle/>
                    <a:p>
                      <a:pPr marL="93663" indent="0" algn="l" defTabSz="1259840" rtl="0" eaLnBrk="1" latinLnBrk="0" hangingPunct="1">
                        <a:spcBef>
                          <a:spcPts val="0"/>
                        </a:spcBef>
                      </a:pPr>
                      <a:r>
                        <a:rPr sz="1050" b="1" kern="1200" dirty="0">
                          <a:solidFill>
                            <a:schemeClr val="dk1"/>
                          </a:solidFill>
                          <a:latin typeface="Poppins" panose="00000500000000000000" pitchFamily="2" charset="0"/>
                          <a:ea typeface="+mn-ea"/>
                          <a:cs typeface="Poppins" panose="00000500000000000000" pitchFamily="2" charset="0"/>
                          <a:sym typeface="Poppins Medium"/>
                        </a:rPr>
                        <a:t>Headquarter</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France</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297202">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Ownership</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Private</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55911883"/>
                  </a:ext>
                </a:extLst>
              </a:tr>
              <a:tr h="301770">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Revenue (USD)- 2024</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0.10 billion</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No. of Employees (2024)</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mn-lt"/>
                        </a:rPr>
                        <a:t>1,000</a:t>
                      </a:r>
                      <a:endParaRPr lang="en-IN" sz="1050" dirty="0">
                        <a:latin typeface="+mn-lt"/>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a:solidFill>
                            <a:schemeClr val="dk1"/>
                          </a:solidFill>
                          <a:latin typeface="Poppins" panose="00000500000000000000" pitchFamily="2" charset="0"/>
                          <a:ea typeface="+mn-ea"/>
                          <a:cs typeface="Poppins" panose="00000500000000000000" pitchFamily="2" charset="0"/>
                          <a:sym typeface="Poppins Medium"/>
                        </a:rPr>
                        <a:t>Website</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050" dirty="0">
                          <a:latin typeface="+mn-lt"/>
                        </a:rPr>
                        <a:t>parrot.com</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326748"/>
                  </a:ext>
                </a:extLst>
              </a:tr>
            </a:tbl>
          </a:graphicData>
        </a:graphic>
      </p:graphicFrame>
      <p:graphicFrame>
        <p:nvGraphicFramePr>
          <p:cNvPr id="12" name="Table 3">
            <a:extLst>
              <a:ext uri="{FF2B5EF4-FFF2-40B4-BE49-F238E27FC236}">
                <a16:creationId xmlns:a16="http://schemas.microsoft.com/office/drawing/2014/main" id="{A35D9396-4E43-C1D6-4FF1-6833DE1E7780}"/>
              </a:ext>
            </a:extLst>
          </p:cNvPr>
          <p:cNvGraphicFramePr>
            <a:graphicFrameLocks noGrp="1"/>
          </p:cNvGraphicFramePr>
          <p:nvPr>
            <p:extLst>
              <p:ext uri="{D42A27DB-BD31-4B8C-83A1-F6EECF244321}">
                <p14:modId xmlns:p14="http://schemas.microsoft.com/office/powerpoint/2010/main" val="1886788950"/>
              </p:ext>
            </p:extLst>
          </p:nvPr>
        </p:nvGraphicFramePr>
        <p:xfrm>
          <a:off x="695322" y="4127818"/>
          <a:ext cx="10931661" cy="1582853"/>
        </p:xfrm>
        <a:graphic>
          <a:graphicData uri="http://schemas.openxmlformats.org/drawingml/2006/table">
            <a:tbl>
              <a:tblPr firstRow="1" bandRow="1">
                <a:tableStyleId>{5C22544A-7EE6-4342-B048-85BDC9FD1C3A}</a:tableStyleId>
              </a:tblPr>
              <a:tblGrid>
                <a:gridCol w="3508218">
                  <a:extLst>
                    <a:ext uri="{9D8B030D-6E8A-4147-A177-3AD203B41FA5}">
                      <a16:colId xmlns:a16="http://schemas.microsoft.com/office/drawing/2014/main" val="20000"/>
                    </a:ext>
                  </a:extLst>
                </a:gridCol>
                <a:gridCol w="7423443">
                  <a:extLst>
                    <a:ext uri="{9D8B030D-6E8A-4147-A177-3AD203B41FA5}">
                      <a16:colId xmlns:a16="http://schemas.microsoft.com/office/drawing/2014/main" val="20001"/>
                    </a:ext>
                  </a:extLst>
                </a:gridCol>
              </a:tblGrid>
              <a:tr h="331439">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PRODUCT/SERVICE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PRODUCT/SERVICE 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251414">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50000"/>
                        </a:lnSpc>
                      </a:pPr>
                      <a:endParaRPr lang="en-US" sz="900" dirty="0"/>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3" name="Rectangle 12">
            <a:extLst>
              <a:ext uri="{FF2B5EF4-FFF2-40B4-BE49-F238E27FC236}">
                <a16:creationId xmlns:a16="http://schemas.microsoft.com/office/drawing/2014/main" id="{668BFAC4-1F2F-05B9-1412-E6C86F139499}"/>
              </a:ext>
            </a:extLst>
          </p:cNvPr>
          <p:cNvSpPr/>
          <p:nvPr/>
        </p:nvSpPr>
        <p:spPr>
          <a:xfrm>
            <a:off x="4952863" y="924120"/>
            <a:ext cx="6674122"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Company Overview">
            <a:extLst>
              <a:ext uri="{FF2B5EF4-FFF2-40B4-BE49-F238E27FC236}">
                <a16:creationId xmlns:a16="http://schemas.microsoft.com/office/drawing/2014/main" id="{1A424E10-5483-6500-9138-30799E1AB951}"/>
              </a:ext>
            </a:extLst>
          </p:cNvPr>
          <p:cNvSpPr txBox="1"/>
          <p:nvPr/>
        </p:nvSpPr>
        <p:spPr>
          <a:xfrm>
            <a:off x="7780839" y="933263"/>
            <a:ext cx="990385"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OVERVIEW</a:t>
            </a:r>
          </a:p>
        </p:txBody>
      </p:sp>
      <p:sp>
        <p:nvSpPr>
          <p:cNvPr id="16" name="Rectangle 15">
            <a:extLst>
              <a:ext uri="{FF2B5EF4-FFF2-40B4-BE49-F238E27FC236}">
                <a16:creationId xmlns:a16="http://schemas.microsoft.com/office/drawing/2014/main" id="{28682D1A-EF00-39C7-7386-F43FA25C9456}"/>
              </a:ext>
            </a:extLst>
          </p:cNvPr>
          <p:cNvSpPr/>
          <p:nvPr/>
        </p:nvSpPr>
        <p:spPr>
          <a:xfrm>
            <a:off x="685991" y="924119"/>
            <a:ext cx="4154903"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7" name="Company Overview">
            <a:extLst>
              <a:ext uri="{FF2B5EF4-FFF2-40B4-BE49-F238E27FC236}">
                <a16:creationId xmlns:a16="http://schemas.microsoft.com/office/drawing/2014/main" id="{4AEF8D90-B701-7271-2B0F-2C399D5AC5BB}"/>
              </a:ext>
            </a:extLst>
          </p:cNvPr>
          <p:cNvSpPr txBox="1"/>
          <p:nvPr/>
        </p:nvSpPr>
        <p:spPr>
          <a:xfrm>
            <a:off x="1803739" y="951152"/>
            <a:ext cx="2099663"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prstClr val="white"/>
                </a:solidFill>
                <a:effectLst/>
                <a:uLnTx/>
                <a:uFillTx/>
                <a:latin typeface="Poppins bold"/>
                <a:ea typeface="+mn-ea"/>
                <a:cs typeface="Poppins Medium" panose="00000600000000000000" pitchFamily="2" charset="0"/>
              </a:rPr>
              <a:t>COMPANY AT A GLANCE</a:t>
            </a:r>
          </a:p>
        </p:txBody>
      </p:sp>
      <p:sp>
        <p:nvSpPr>
          <p:cNvPr id="19" name="Rectangle 18">
            <a:extLst>
              <a:ext uri="{FF2B5EF4-FFF2-40B4-BE49-F238E27FC236}">
                <a16:creationId xmlns:a16="http://schemas.microsoft.com/office/drawing/2014/main" id="{677B0E1D-7533-AB9C-86AA-77AB31BA75B0}"/>
              </a:ext>
            </a:extLst>
          </p:cNvPr>
          <p:cNvSpPr/>
          <p:nvPr/>
        </p:nvSpPr>
        <p:spPr>
          <a:xfrm>
            <a:off x="685991" y="3837553"/>
            <a:ext cx="10931661" cy="290266"/>
          </a:xfrm>
          <a:prstGeom prst="rect">
            <a:avLst/>
          </a:prstGeom>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20" name="Company Overview">
            <a:extLst>
              <a:ext uri="{FF2B5EF4-FFF2-40B4-BE49-F238E27FC236}">
                <a16:creationId xmlns:a16="http://schemas.microsoft.com/office/drawing/2014/main" id="{551236FD-706E-7069-B798-DEE00537D9DD}"/>
              </a:ext>
            </a:extLst>
          </p:cNvPr>
          <p:cNvSpPr txBox="1"/>
          <p:nvPr/>
        </p:nvSpPr>
        <p:spPr>
          <a:xfrm>
            <a:off x="4840894" y="3863930"/>
            <a:ext cx="2636670"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PRODUCT/SERVICE PORTFOLIO</a:t>
            </a:r>
          </a:p>
        </p:txBody>
      </p:sp>
      <p:sp>
        <p:nvSpPr>
          <p:cNvPr id="15" name="Rectangle: Rounded Corners 18">
            <a:extLst>
              <a:ext uri="{FF2B5EF4-FFF2-40B4-BE49-F238E27FC236}">
                <a16:creationId xmlns:a16="http://schemas.microsoft.com/office/drawing/2014/main" id="{7A7D4AFA-1220-4C02-A4CE-CB7E889F99A1}"/>
              </a:ext>
            </a:extLst>
          </p:cNvPr>
          <p:cNvSpPr/>
          <p:nvPr/>
        </p:nvSpPr>
        <p:spPr>
          <a:xfrm>
            <a:off x="4962827" y="1269737"/>
            <a:ext cx="6674122" cy="242298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Parrot Drone SAS develops UAV platforms and software serving enterprise, public safety and defense use cases. The portfolio includes ANAFI systems supported by FreeFlight control apps, Ground SDK, Air SDK and Olympe APIs. Sphinx provides hardware-in-the-loop simulation for flight code and perception workflows. The company supports mission planning, real-time streaming and fleet management through modular toolchains. Partnerships with third-party developers enable vertical apps for inspection and mapping. Integration with photogrammetry and analytics ecosystems broadens deployment options. Recent updates emphasize 4G connectivity and open interfaces. Sales are addressed through direct channels and distributors. Operations cover North America, Europe, Asia Pacific, Latin America, and the Middle East &amp; Africa. Compliance features address data privacy and mission assurance.</a:t>
            </a:r>
            <a:r>
              <a:rPr kumimoji="0" lang="en-US" sz="9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
            </a:r>
          </a:p>
        </p:txBody>
      </p:sp>
      <p:sp>
        <p:nvSpPr>
          <p:cNvPr id="22" name="TextBox 21">
            <a:extLst>
              <a:ext uri="{FF2B5EF4-FFF2-40B4-BE49-F238E27FC236}">
                <a16:creationId xmlns:a16="http://schemas.microsoft.com/office/drawing/2014/main" id="{AF288DD4-4208-4D47-9E6A-6DA0907ABBF3}"/>
              </a:ext>
            </a:extLst>
          </p:cNvPr>
          <p:cNvSpPr txBox="1"/>
          <p:nvPr/>
        </p:nvSpPr>
        <p:spPr>
          <a:xfrm>
            <a:off x="4165276" y="4450277"/>
            <a:ext cx="7331402" cy="488211"/>
          </a:xfrm>
          <a:prstGeom prst="rect">
            <a:avLst/>
          </a:prstGeom>
          <a:noFill/>
        </p:spPr>
        <p:txBody>
          <a:bodyPr wrap="square" rtlCol="0">
            <a:spAutoFit/>
          </a:bodyPr>
          <a:lstStyle/>
          <a:p>
            <a:pPr>
              <a:lnSpc>
                <a:spcPct val="150000"/>
              </a:lnSpc>
            </a:pPr>
            <a:r>
              <a:rPr lang="en-US" sz="900" b="0" kern="1200" dirty="0">
                <a:solidFill>
                  <a:schemeClr val="dk1"/>
                </a:solidFill>
                <a:effectLst/>
                <a:latin typeface="+mn-lt"/>
                <a:ea typeface="+mn-ea"/>
                <a:cs typeface="+mn-cs"/>
              </a:rPr>
              <a:t>Parrot Sphinx is a high-fidelity UAV simulation platform that emulates Parrot autopilot, sensors, and flight dynamics using a Gazebo-based 3D engine. It allows developers to test mission logic, computer vision, and SDK integrations for ANAFI drones, automate regression testing, and validate payload behaviors, reducing risk and accelerating software release cycles.</a:t>
            </a:r>
          </a:p>
          <a:p>
            <a:pPr>
              <a:lnSpc>
                <a:spcPct val="150000"/>
              </a:lnSpc>
            </a:pPr>
            <a:endParaRPr lang="en-US" sz="900" dirty="0"/>
          </a:p>
        </p:txBody>
      </p:sp>
      <p:sp>
        <p:nvSpPr>
          <p:cNvPr id="3" name="TextBox 2">
            <a:extLst>
              <a:ext uri="{FF2B5EF4-FFF2-40B4-BE49-F238E27FC236}">
                <a16:creationId xmlns:a16="http://schemas.microsoft.com/office/drawing/2014/main" id="{433F7B15-A9E3-4C53-859B-036DBBD806F8}"/>
              </a:ext>
            </a:extLst>
          </p:cNvPr>
          <p:cNvSpPr txBox="1"/>
          <p:nvPr/>
        </p:nvSpPr>
        <p:spPr>
          <a:xfrm>
            <a:off x="834862" y="4804291"/>
            <a:ext cx="3190875" cy="369332"/>
          </a:xfrm>
          <a:prstGeom prst="rect">
            <a:avLst/>
          </a:prstGeom>
          <a:noFill/>
        </p:spPr>
        <p:txBody>
          <a:bodyPr wrap="square" rtlCol="0">
            <a:spAutoFit/>
          </a:bodyPr>
          <a:lstStyle/>
          <a:p>
            <a:pPr algn="ctr"/>
            <a:r>
              <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rPr>
              <a:t>Parrot Sphinx</a:t>
            </a:r>
          </a:p>
          <a:p>
            <a:pPr algn="ctr"/>
            <a:endParaRPr lang="en-US" sz="900" dirty="0"/>
          </a:p>
        </p:txBody>
      </p:sp>
    </p:spTree>
    <p:extLst>
      <p:ext uri="{BB962C8B-B14F-4D97-AF65-F5344CB8AC3E}">
        <p14:creationId xmlns:p14="http://schemas.microsoft.com/office/powerpoint/2010/main" val="1013400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DRONE SOFTWARE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4ACD0EA-3C3F-48FF-892C-5B4D4689B067}"/>
              </a:ext>
            </a:extLst>
          </p:cNvPr>
          <p:cNvSpPr txBox="1">
            <a:spLocks/>
          </p:cNvSpPr>
          <p:nvPr/>
        </p:nvSpPr>
        <p:spPr>
          <a:xfrm>
            <a:off x="825371" y="0"/>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r>
              <a:rPr lang="en-US" dirty="0"/>
              <a:t>PARROT DRONE SAS (FRANCE) - FINANCIAL OVERVIEW</a:t>
            </a:r>
            <a:endParaRPr lang="en-IN" dirty="0"/>
          </a:p>
        </p:txBody>
      </p:sp>
      <p:graphicFrame>
        <p:nvGraphicFramePr>
          <p:cNvPr id="2" name="Table 1">
            <a:extLst>
              <a:ext uri="{FF2B5EF4-FFF2-40B4-BE49-F238E27FC236}">
                <a16:creationId xmlns:a16="http://schemas.microsoft.com/office/drawing/2014/main" id="{13843586-75FF-8ED5-A041-01A1732422E9}"/>
              </a:ext>
            </a:extLst>
          </p:cNvPr>
          <p:cNvGraphicFramePr>
            <a:graphicFrameLocks noGrp="1"/>
          </p:cNvGraphicFramePr>
          <p:nvPr>
            <p:extLst>
              <p:ext uri="{D42A27DB-BD31-4B8C-83A1-F6EECF244321}">
                <p14:modId xmlns:p14="http://schemas.microsoft.com/office/powerpoint/2010/main" val="2101898276"/>
              </p:ext>
            </p:extLst>
          </p:nvPr>
        </p:nvGraphicFramePr>
        <p:xfrm>
          <a:off x="666750" y="960416"/>
          <a:ext cx="11047433" cy="2675648"/>
        </p:xfrm>
        <a:graphic>
          <a:graphicData uri="http://schemas.openxmlformats.org/drawingml/2006/table">
            <a:tbl>
              <a:tblPr firstRow="1" bandRow="1">
                <a:tableStyleId>{5C22544A-7EE6-4342-B048-85BDC9FD1C3A}</a:tableStyleId>
              </a:tblPr>
              <a:tblGrid>
                <a:gridCol w="5441710">
                  <a:extLst>
                    <a:ext uri="{9D8B030D-6E8A-4147-A177-3AD203B41FA5}">
                      <a16:colId xmlns:a16="http://schemas.microsoft.com/office/drawing/2014/main" val="2785032305"/>
                    </a:ext>
                  </a:extLst>
                </a:gridCol>
                <a:gridCol w="5605723">
                  <a:extLst>
                    <a:ext uri="{9D8B030D-6E8A-4147-A177-3AD203B41FA5}">
                      <a16:colId xmlns:a16="http://schemas.microsoft.com/office/drawing/2014/main" val="303155671"/>
                    </a:ext>
                  </a:extLst>
                </a:gridCol>
              </a:tblGrid>
              <a:tr h="408038">
                <a:tc>
                  <a:txBody>
                    <a:bodyPr/>
                    <a:lstStyle/>
                    <a:p>
                      <a:r>
                        <a:rPr lang="en-IN" sz="1100" b="1" dirty="0">
                          <a:latin typeface="+mn-lt"/>
                        </a:rPr>
                        <a:t>PARROT DRONE SAS (FRANCE)</a:t>
                      </a:r>
                      <a:r>
                        <a:rPr lang="fr-FR" sz="1100" b="1" dirty="0">
                          <a:latin typeface="+mn-lt"/>
                        </a:rPr>
                        <a:t> - </a:t>
                      </a:r>
                      <a:r>
                        <a:rPr lang="en-US" sz="1100" dirty="0"/>
                        <a:t>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PARROT DRONE SAS (FRANCE)</a:t>
                      </a:r>
                      <a:r>
                        <a:rPr lang="fr-FR" sz="1100" b="1" dirty="0">
                          <a:latin typeface="+mn-lt"/>
                        </a:rPr>
                        <a:t>-  </a:t>
                      </a:r>
                      <a:r>
                        <a:rPr lang="en-US" sz="1100" b="1" kern="1200" dirty="0">
                          <a:solidFill>
                            <a:schemeClr val="lt1"/>
                          </a:solidFill>
                          <a:latin typeface="+mn-lt"/>
                          <a:ea typeface="+mn-ea"/>
                          <a:cs typeface="+mn-cs"/>
                        </a:rPr>
                        <a:t>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267610">
                <a:tc>
                  <a:txBody>
                    <a:bodyPr/>
                    <a:lstStyle/>
                    <a:p>
                      <a:endParaRPr lang="en-IN"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4" name="Table 3">
            <a:extLst>
              <a:ext uri="{FF2B5EF4-FFF2-40B4-BE49-F238E27FC236}">
                <a16:creationId xmlns:a16="http://schemas.microsoft.com/office/drawing/2014/main" id="{F929F4B4-1564-8026-1BDC-3D924CC7E34C}"/>
              </a:ext>
            </a:extLst>
          </p:cNvPr>
          <p:cNvGraphicFramePr>
            <a:graphicFrameLocks noGrp="1"/>
          </p:cNvGraphicFramePr>
          <p:nvPr/>
        </p:nvGraphicFramePr>
        <p:xfrm>
          <a:off x="666751" y="3636064"/>
          <a:ext cx="11047432" cy="478736"/>
        </p:xfrm>
        <a:graphic>
          <a:graphicData uri="http://schemas.openxmlformats.org/drawingml/2006/table">
            <a:tbl>
              <a:tblPr firstRow="1" bandRow="1">
                <a:tableStyleId>{5C22544A-7EE6-4342-B048-85BDC9FD1C3A}</a:tableStyleId>
              </a:tblPr>
              <a:tblGrid>
                <a:gridCol w="11047432">
                  <a:extLst>
                    <a:ext uri="{9D8B030D-6E8A-4147-A177-3AD203B41FA5}">
                      <a16:colId xmlns:a16="http://schemas.microsoft.com/office/drawing/2014/main" val="20000"/>
                    </a:ext>
                  </a:extLst>
                </a:gridCol>
              </a:tblGrid>
              <a:tr h="478736">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7" name="Table 3">
            <a:extLst>
              <a:ext uri="{FF2B5EF4-FFF2-40B4-BE49-F238E27FC236}">
                <a16:creationId xmlns:a16="http://schemas.microsoft.com/office/drawing/2014/main" id="{EC77AD90-A3AD-36E8-7975-B741DE63DAD6}"/>
              </a:ext>
            </a:extLst>
          </p:cNvPr>
          <p:cNvGraphicFramePr>
            <a:graphicFrameLocks noGrp="1"/>
          </p:cNvGraphicFramePr>
          <p:nvPr/>
        </p:nvGraphicFramePr>
        <p:xfrm>
          <a:off x="666749" y="4127818"/>
          <a:ext cx="11047433" cy="2183894"/>
        </p:xfrm>
        <a:graphic>
          <a:graphicData uri="http://schemas.openxmlformats.org/drawingml/2006/table">
            <a:tbl>
              <a:tblPr firstRow="1" bandRow="1">
                <a:tableStyleId>{5C22544A-7EE6-4342-B048-85BDC9FD1C3A}</a:tableStyleId>
              </a:tblPr>
              <a:tblGrid>
                <a:gridCol w="5448301">
                  <a:extLst>
                    <a:ext uri="{9D8B030D-6E8A-4147-A177-3AD203B41FA5}">
                      <a16:colId xmlns:a16="http://schemas.microsoft.com/office/drawing/2014/main" val="20000"/>
                    </a:ext>
                  </a:extLst>
                </a:gridCol>
                <a:gridCol w="5599132">
                  <a:extLst>
                    <a:ext uri="{9D8B030D-6E8A-4147-A177-3AD203B41FA5}">
                      <a16:colId xmlns:a16="http://schemas.microsoft.com/office/drawing/2014/main" val="20001"/>
                    </a:ext>
                  </a:extLst>
                </a:gridCol>
              </a:tblGrid>
              <a:tr h="2183894">
                <a:tc>
                  <a:txBody>
                    <a:bodyPr/>
                    <a:lstStyle/>
                    <a:p>
                      <a:pPr marL="18000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sz="1000" b="0">
                          <a:solidFill>
                            <a:srgbClr val="000000"/>
                          </a:solidFill>
                          <a:latin typeface="Poppins"/>
                        </a:rPr>
                        <a:t>Parrot Drone SAS reported a flat revenue profile of USD 0.0 billion for 2022, 2023 and 2024, reflecting 0.0% year‑over‑year growth for both 2023 versus 2022 and 2024 versus 2023. This stagnation signals an absence of recognized operating sales and requires careful interpretation: on a surface level the zero-percent growth indicates no organic revenue expansion, but it may also reflect discontinued operations, capitalization of development costs, or reporting and consolidation treatments that defer or eliminate top-line recognition. From a performance perspective this revenue flatline heightens operating leverage risk, increases reliance on non‑operating income or external financing, and underscores the imperative for strategic action—product commercialization, market reentry, licensing or M&amp;A—to restore positive revenue momentum and mitigate solvency and valuation pressures and improve investor confidence.</a:t>
                      </a:r>
                    </a:p>
                  </a:txBody>
                  <a:tcPr marL="0" marR="72000" marT="108000" marB="47126">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00000"/>
                        </a:lnSpc>
                      </a:pPr>
                      <a:r>
                        <a:rPr sz="1000" b="0">
                          <a:solidFill>
                            <a:srgbClr val="000000"/>
                          </a:solidFill>
                          <a:latin typeface="Poppins"/>
                        </a:rPr>
                        <a:t>Parrot Drone SAS’s 2024 segment analysis is constrained by an absence of published segment revenue, but strategic inference suggests core areas—consumer photography drones, commercial solutions for inspection/mapping and agriculture, and recurring software/services—remain focal to performance and future growth. With no disclosed 2024 revenues, management should emphasize margins and customer mix, prioritizing enterprise contracts and digital subscription monetization where higher lifetime value exists. Market positioning benefits from European manufacturing credibility and data-security differentiation versus non‑EU competitors, supporting bids for regulated government and critical‑infrastructure work. Immediate opportunities include scaling SaaS analytics, targeted industrial partnerships, and aftermarket service expansion to stabilize cyclical consumer volatility. A disciplined capital allocation toward software, regulatory compliance, and go‑to‑market for enterprise verticals will maximize value absent transparent segment disclosures.</a:t>
                      </a:r>
                    </a:p>
                  </a:txBody>
                  <a:tcPr marL="144000" marR="72000" marT="108000" marB="47126">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graphicFrame>
        <p:nvGraphicFramePr>
          <p:cNvPr id="8" name="Chart 7"/>
          <p:cNvGraphicFramePr>
            <a:graphicFrameLocks noGrp="1"/>
          </p:cNvGraphicFramePr>
          <p:nvPr/>
        </p:nvGraphicFramePr>
        <p:xfrm>
          <a:off x="1371600" y="1371600"/>
          <a:ext cx="3840480" cy="2286000"/>
        </p:xfrm>
        <a:graphic>
          <a:graphicData uri="http://schemas.openxmlformats.org/drawingml/2006/chart">
            <c:chart xmlns:c="http://schemas.openxmlformats.org/drawingml/2006/chart" r:id="rId2"/>
          </a:graphicData>
        </a:graphic>
      </p:graphicFrame>
      <p:graphicFrame>
        <p:nvGraphicFramePr>
          <p:cNvPr id="9" name="Chart 8"/>
          <p:cNvGraphicFramePr>
            <a:graphicFrameLocks noGrp="1"/>
          </p:cNvGraphicFramePr>
          <p:nvPr/>
        </p:nvGraphicFramePr>
        <p:xfrm>
          <a:off x="6400800" y="1097280"/>
          <a:ext cx="4114800" cy="2743200"/>
        </p:xfrm>
        <a:graphic>
          <a:graphicData uri="http://schemas.openxmlformats.org/drawingml/2006/chart">
            <c:chart xmlns:c="http://schemas.openxmlformats.org/drawingml/2006/chart" r:id="rId3"/>
          </a:graphicData>
        </a:graphic>
      </p:graphicFrame>
    </p:spTree>
    <p:extLst>
      <p:ext uri="{BB962C8B-B14F-4D97-AF65-F5344CB8AC3E}">
        <p14:creationId xmlns:p14="http://schemas.microsoft.com/office/powerpoint/2010/main" val="26292489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PARROT DRONE SAS (FRANCE)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MARKET DEFINITION &amp; SCOPE </a:t>
            </a:r>
          </a:p>
        </p:txBody>
      </p:sp>
      <p:graphicFrame>
        <p:nvGraphicFramePr>
          <p:cNvPr id="3" name="Table 2"/>
          <p:cNvGraphicFramePr>
            <a:graphicFrameLocks noGrp="1"/>
          </p:cNvGraphicFramePr>
          <p:nvPr/>
        </p:nvGraphicFramePr>
        <p:xfrm>
          <a:off x="457200" y="1005840"/>
          <a:ext cx="11277600" cy="1341120"/>
        </p:xfrm>
        <a:graphic>
          <a:graphicData uri="http://schemas.openxmlformats.org/drawingml/2006/table">
            <a:tbl>
              <a:tblPr bandRow="1">
                <a:tableStyleId>{5C22544A-7EE6-4342-B048-85BDC9FD1C3A}</a:tableStyleId>
              </a:tblPr>
              <a:tblGrid>
                <a:gridCol w="2819400"/>
                <a:gridCol w="8458200"/>
              </a:tblGrid>
              <a:tr h="365760">
                <a:tc gridSpan="2">
                  <a:txBody>
                    <a:bodyPr lIns="45720" rIns="45720"/>
                    <a:lstStyle/>
                    <a:p>
                      <a:pPr algn="ctr">
                        <a:defRPr sz="1200" b="1">
                          <a:solidFill>
                            <a:srgbClr val="FFFFFF"/>
                          </a:solidFill>
                        </a:defRPr>
                      </a:pPr>
                      <a:r>
                        <a:t>Drone Type (continued)</a:t>
                      </a:r>
                    </a:p>
                  </a:txBody>
                  <a:tcPr anchor="ctr">
                    <a:solidFill>
                      <a:srgbClr val="FB592D"/>
                    </a:solidFill>
                  </a:tcPr>
                </a:tc>
                <a:tc hMerge="1">
                  <a:txBody>
                    <a:bodyPr/>
                    <a:lstStyle/>
                    <a:p/>
                  </a:txBody>
                  <a:tcPr/>
                </a:tc>
              </a:tr>
              <a:tr h="487680">
                <a:tc>
                  <a:txBody>
                    <a:bodyPr lIns="45720" rIns="45720" tIns="91440" bIns="91440"/>
                    <a:lstStyle/>
                    <a:p>
                      <a:pPr algn="ctr">
                        <a:defRPr sz="900" b="1"/>
                      </a:pPr>
                      <a:r>
                        <a:t>Rotary Blade</a:t>
                      </a:r>
                    </a:p>
                  </a:txBody>
                  <a:tcPr anchor="ctr">
                    <a:solidFill>
                      <a:srgbClr val="F2F2F2"/>
                    </a:solidFill>
                  </a:tcPr>
                </a:tc>
                <a:tc>
                  <a:txBody>
                    <a:bodyPr lIns="45720" rIns="45720" tIns="91440" bIns="91440"/>
                    <a:lstStyle/>
                    <a:p>
                      <a:pPr algn="just">
                        <a:defRPr sz="900"/>
                      </a:pPr>
                      <a:r>
                        <a:t>Software designed for rotary-wing drones (multirotors and helicopters) that manages hover stability, agility, precise positioning, and short-range maneuvering.</a:t>
                      </a:r>
                    </a:p>
                  </a:txBody>
                  <a:tcPr anchor="ctr">
                    <a:solidFill>
                      <a:srgbClr val="F2F2F2"/>
                    </a:solidFill>
                  </a:tcPr>
                </a:tc>
              </a:tr>
              <a:tr h="487680">
                <a:tc>
                  <a:txBody>
                    <a:bodyPr lIns="45720" rIns="45720" tIns="91440" bIns="91440"/>
                    <a:lstStyle/>
                    <a:p>
                      <a:pPr algn="ctr">
                        <a:defRPr sz="900" b="1"/>
                      </a:pPr>
                      <a:r>
                        <a:t>Hybrid Wing</a:t>
                      </a:r>
                    </a:p>
                  </a:txBody>
                  <a:tcPr anchor="ctr">
                    <a:solidFill>
                      <a:srgbClr val="F2F2F2"/>
                    </a:solidFill>
                  </a:tcPr>
                </a:tc>
                <a:tc>
                  <a:txBody>
                    <a:bodyPr lIns="45720" rIns="45720" tIns="91440" bIns="91440"/>
                    <a:lstStyle/>
                    <a:p>
                      <a:pPr algn="just">
                        <a:defRPr sz="900"/>
                      </a:pPr>
                      <a:r>
                        <a:t>Software for hybrid VTOL platforms that integrates vertical takeoff/landing controls with fixed-wing cruise management to handle mode transitions and mixed-flight dynamics.</a:t>
                      </a:r>
                    </a:p>
                  </a:txBody>
                  <a:tcPr anchor="ctr">
                    <a:solidFill>
                      <a:srgbClr val="F2F2F2"/>
                    </a:solidFill>
                  </a:tcPr>
                </a:tc>
              </a:tr>
            </a:tbl>
          </a:graphicData>
        </a:graphic>
      </p:graphicFrame>
      <p:graphicFrame>
        <p:nvGraphicFramePr>
          <p:cNvPr id="4" name="Table 3"/>
          <p:cNvGraphicFramePr>
            <a:graphicFrameLocks noGrp="1"/>
          </p:cNvGraphicFramePr>
          <p:nvPr/>
        </p:nvGraphicFramePr>
        <p:xfrm>
          <a:off x="457200" y="2438400"/>
          <a:ext cx="11277600" cy="1341120"/>
        </p:xfrm>
        <a:graphic>
          <a:graphicData uri="http://schemas.openxmlformats.org/drawingml/2006/table">
            <a:tbl>
              <a:tblPr bandRow="1">
                <a:tableStyleId>{5C22544A-7EE6-4342-B048-85BDC9FD1C3A}</a:tableStyleId>
              </a:tblPr>
              <a:tblGrid>
                <a:gridCol w="2819400"/>
                <a:gridCol w="8458200"/>
              </a:tblGrid>
              <a:tr h="365760">
                <a:tc gridSpan="2">
                  <a:txBody>
                    <a:bodyPr lIns="45720" rIns="45720"/>
                    <a:lstStyle/>
                    <a:p>
                      <a:pPr algn="ctr">
                        <a:defRPr sz="1200" b="1">
                          <a:solidFill>
                            <a:srgbClr val="FFFFFF"/>
                          </a:solidFill>
                        </a:defRPr>
                      </a:pPr>
                      <a:r>
                        <a:t>Architecture</a:t>
                      </a:r>
                    </a:p>
                  </a:txBody>
                  <a:tcPr anchor="ctr">
                    <a:solidFill>
                      <a:srgbClr val="FB592D"/>
                    </a:solidFill>
                  </a:tcPr>
                </a:tc>
                <a:tc hMerge="1">
                  <a:txBody>
                    <a:bodyPr/>
                    <a:lstStyle/>
                    <a:p/>
                  </a:txBody>
                  <a:tcPr/>
                </a:tc>
              </a:tr>
              <a:tr h="487680">
                <a:tc>
                  <a:txBody>
                    <a:bodyPr lIns="45720" rIns="45720" tIns="91440" bIns="91440"/>
                    <a:lstStyle/>
                    <a:p>
                      <a:pPr algn="ctr">
                        <a:defRPr sz="900" b="1"/>
                      </a:pPr>
                      <a:r>
                        <a:t>Open Source</a:t>
                      </a:r>
                    </a:p>
                  </a:txBody>
                  <a:tcPr anchor="ctr">
                    <a:solidFill>
                      <a:srgbClr val="F2F2F2"/>
                    </a:solidFill>
                  </a:tcPr>
                </a:tc>
                <a:tc>
                  <a:txBody>
                    <a:bodyPr lIns="45720" rIns="45720" tIns="91440" bIns="91440"/>
                    <a:lstStyle/>
                    <a:p>
                      <a:pPr algn="just">
                        <a:defRPr sz="900"/>
                      </a:pPr>
                      <a:r>
                        <a:t>Software released under open licenses that allows users to inspect, modify, and redistribute source code, fostering community-driven development and customization.</a:t>
                      </a:r>
                    </a:p>
                  </a:txBody>
                  <a:tcPr anchor="ctr">
                    <a:solidFill>
                      <a:srgbClr val="F2F2F2"/>
                    </a:solidFill>
                  </a:tcPr>
                </a:tc>
              </a:tr>
              <a:tr h="487680">
                <a:tc>
                  <a:txBody>
                    <a:bodyPr lIns="45720" rIns="45720" tIns="91440" bIns="91440"/>
                    <a:lstStyle/>
                    <a:p>
                      <a:pPr algn="ctr">
                        <a:defRPr sz="900" b="1"/>
                      </a:pPr>
                      <a:r>
                        <a:t>Closed Source</a:t>
                      </a:r>
                    </a:p>
                  </a:txBody>
                  <a:tcPr anchor="ctr">
                    <a:solidFill>
                      <a:srgbClr val="F2F2F2"/>
                    </a:solidFill>
                  </a:tcPr>
                </a:tc>
                <a:tc>
                  <a:txBody>
                    <a:bodyPr lIns="45720" rIns="45720" tIns="91440" bIns="91440"/>
                    <a:lstStyle/>
                    <a:p>
                      <a:pPr algn="just">
                        <a:defRPr sz="900"/>
                      </a:pPr>
                      <a:r>
                        <a:t>Proprietary software with restricted access to source code, typically distributed under commercial licenses with vendor-controlled updates and support.</a:t>
                      </a:r>
                    </a:p>
                  </a:txBody>
                  <a:tcPr anchor="ctr">
                    <a:solidFill>
                      <a:srgbClr val="F2F2F2"/>
                    </a:solidFill>
                  </a:tcPr>
                </a:tc>
              </a:tr>
            </a:tbl>
          </a:graphicData>
        </a:graphic>
      </p:graphicFrame>
      <p:graphicFrame>
        <p:nvGraphicFramePr>
          <p:cNvPr id="5" name="Table 4"/>
          <p:cNvGraphicFramePr>
            <a:graphicFrameLocks noGrp="1"/>
          </p:cNvGraphicFramePr>
          <p:nvPr/>
        </p:nvGraphicFramePr>
        <p:xfrm>
          <a:off x="457200" y="3870960"/>
          <a:ext cx="11277600" cy="1341120"/>
        </p:xfrm>
        <a:graphic>
          <a:graphicData uri="http://schemas.openxmlformats.org/drawingml/2006/table">
            <a:tbl>
              <a:tblPr bandRow="1">
                <a:tableStyleId>{5C22544A-7EE6-4342-B048-85BDC9FD1C3A}</a:tableStyleId>
              </a:tblPr>
              <a:tblGrid>
                <a:gridCol w="2819400"/>
                <a:gridCol w="8458200"/>
              </a:tblGrid>
              <a:tr h="365760">
                <a:tc gridSpan="2">
                  <a:txBody>
                    <a:bodyPr lIns="45720" rIns="45720"/>
                    <a:lstStyle/>
                    <a:p>
                      <a:pPr algn="ctr">
                        <a:defRPr sz="1200" b="1">
                          <a:solidFill>
                            <a:srgbClr val="FFFFFF"/>
                          </a:solidFill>
                        </a:defRPr>
                      </a:pPr>
                      <a:r>
                        <a:t>Deployment</a:t>
                      </a:r>
                    </a:p>
                  </a:txBody>
                  <a:tcPr anchor="ctr">
                    <a:solidFill>
                      <a:srgbClr val="FB592D"/>
                    </a:solidFill>
                  </a:tcPr>
                </a:tc>
                <a:tc hMerge="1">
                  <a:txBody>
                    <a:bodyPr/>
                    <a:lstStyle/>
                    <a:p/>
                  </a:txBody>
                  <a:tcPr/>
                </a:tc>
              </a:tr>
              <a:tr h="487680">
                <a:tc>
                  <a:txBody>
                    <a:bodyPr lIns="45720" rIns="45720" tIns="91440" bIns="91440"/>
                    <a:lstStyle/>
                    <a:p>
                      <a:pPr algn="ctr">
                        <a:defRPr sz="900" b="1"/>
                      </a:pPr>
                      <a:r>
                        <a:t>Onboard</a:t>
                      </a:r>
                    </a:p>
                  </a:txBody>
                  <a:tcPr anchor="ctr">
                    <a:solidFill>
                      <a:srgbClr val="F2F2F2"/>
                    </a:solidFill>
                  </a:tcPr>
                </a:tc>
                <a:tc>
                  <a:txBody>
                    <a:bodyPr lIns="45720" rIns="45720" tIns="91440" bIns="91440"/>
                    <a:lstStyle/>
                    <a:p>
                      <a:pPr algn="just">
                        <a:defRPr sz="900"/>
                      </a:pPr>
                      <a:r>
                        <a:t>Software that runs on the UAV's embedded systems and sensors to perform real-time control, perception, data acquisition, and local decision-making.</a:t>
                      </a:r>
                    </a:p>
                  </a:txBody>
                  <a:tcPr anchor="ctr">
                    <a:solidFill>
                      <a:srgbClr val="F2F2F2"/>
                    </a:solidFill>
                  </a:tcPr>
                </a:tc>
              </a:tr>
              <a:tr h="487680">
                <a:tc>
                  <a:txBody>
                    <a:bodyPr lIns="45720" rIns="45720" tIns="91440" bIns="91440"/>
                    <a:lstStyle/>
                    <a:p>
                      <a:pPr algn="ctr">
                        <a:defRPr sz="900" b="1"/>
                      </a:pPr>
                      <a:r>
                        <a:t>Ground-Based</a:t>
                      </a:r>
                    </a:p>
                  </a:txBody>
                  <a:tcPr anchor="ctr">
                    <a:solidFill>
                      <a:srgbClr val="F2F2F2"/>
                    </a:solidFill>
                  </a:tcPr>
                </a:tc>
                <a:tc>
                  <a:txBody>
                    <a:bodyPr lIns="45720" rIns="45720" tIns="91440" bIns="91440"/>
                    <a:lstStyle/>
                    <a:p>
                      <a:pPr algn="just">
                        <a:defRPr sz="900"/>
                      </a:pPr>
                      <a:r>
                        <a:t>Software operating on ground control stations or cloud platforms for mission planning, fleet management, telemetry analysis, post-processing, and remote command and control.</a:t>
                      </a:r>
                    </a:p>
                  </a:txBody>
                  <a:tcPr anchor="ctr">
                    <a:solidFill>
                      <a:srgbClr val="F2F2F2"/>
                    </a:solidFill>
                  </a:tcPr>
                </a:tc>
              </a:tr>
            </a:tbl>
          </a:graphicData>
        </a:graphic>
      </p:graphicFrame>
      <p:graphicFrame>
        <p:nvGraphicFramePr>
          <p:cNvPr id="6" name="Table 5"/>
          <p:cNvGraphicFramePr>
            <a:graphicFrameLocks noGrp="1"/>
          </p:cNvGraphicFramePr>
          <p:nvPr/>
        </p:nvGraphicFramePr>
        <p:xfrm>
          <a:off x="457200" y="5303520"/>
          <a:ext cx="11277600" cy="853440"/>
        </p:xfrm>
        <a:graphic>
          <a:graphicData uri="http://schemas.openxmlformats.org/drawingml/2006/table">
            <a:tbl>
              <a:tblPr bandRow="1">
                <a:tableStyleId>{5C22544A-7EE6-4342-B048-85BDC9FD1C3A}</a:tableStyleId>
              </a:tblPr>
              <a:tblGrid>
                <a:gridCol w="2819400"/>
                <a:gridCol w="8458200"/>
              </a:tblGrid>
              <a:tr h="365760">
                <a:tc gridSpan="2">
                  <a:txBody>
                    <a:bodyPr lIns="45720" rIns="45720"/>
                    <a:lstStyle/>
                    <a:p>
                      <a:pPr algn="ctr">
                        <a:defRPr sz="1200" b="1">
                          <a:solidFill>
                            <a:srgbClr val="FFFFFF"/>
                          </a:solidFill>
                        </a:defRPr>
                      </a:pPr>
                      <a:r>
                        <a:t>Application</a:t>
                      </a:r>
                    </a:p>
                  </a:txBody>
                  <a:tcPr anchor="ctr">
                    <a:solidFill>
                      <a:srgbClr val="FB592D"/>
                    </a:solidFill>
                  </a:tcPr>
                </a:tc>
                <a:tc hMerge="1">
                  <a:txBody>
                    <a:bodyPr/>
                    <a:lstStyle/>
                    <a:p/>
                  </a:txBody>
                  <a:tcPr/>
                </a:tc>
              </a:tr>
              <a:tr h="487680">
                <a:tc>
                  <a:txBody>
                    <a:bodyPr lIns="45720" rIns="45720" tIns="91440" bIns="91440"/>
                    <a:lstStyle/>
                    <a:p>
                      <a:pPr algn="ctr">
                        <a:defRPr sz="900" b="1"/>
                      </a:pPr>
                      <a:r>
                        <a:t>Defense</a:t>
                      </a:r>
                    </a:p>
                  </a:txBody>
                  <a:tcPr anchor="ctr">
                    <a:solidFill>
                      <a:srgbClr val="F2F2F2"/>
                    </a:solidFill>
                  </a:tcPr>
                </a:tc>
                <a:tc>
                  <a:txBody>
                    <a:bodyPr lIns="45720" rIns="45720" tIns="91440" bIns="91440"/>
                    <a:lstStyle/>
                    <a:p>
                      <a:pPr algn="just">
                        <a:defRPr sz="900"/>
                      </a:pPr>
                      <a:r>
                        <a:t>Software solutions tailored to military and defense use-cases, emphasizing secure communications, mission planning, surveillance, target acquisition, and hardened operational resilience.</a:t>
                      </a:r>
                    </a:p>
                  </a:txBody>
                  <a:tcPr anchor="ctr">
                    <a:solidFill>
                      <a:srgbClr val="F2F2F2"/>
                    </a:solidFill>
                  </a:tcPr>
                </a:tc>
              </a:tr>
            </a:tbl>
          </a:graphicData>
        </a:graphic>
      </p:graphicFrame>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MARKET DEFINITION &amp; SCOPE </a:t>
            </a:r>
          </a:p>
        </p:txBody>
      </p:sp>
      <p:graphicFrame>
        <p:nvGraphicFramePr>
          <p:cNvPr id="3" name="Table 2"/>
          <p:cNvGraphicFramePr>
            <a:graphicFrameLocks noGrp="1"/>
          </p:cNvGraphicFramePr>
          <p:nvPr/>
        </p:nvGraphicFramePr>
        <p:xfrm>
          <a:off x="457200" y="1005840"/>
          <a:ext cx="11277600" cy="967740"/>
        </p:xfrm>
        <a:graphic>
          <a:graphicData uri="http://schemas.openxmlformats.org/drawingml/2006/table">
            <a:tbl>
              <a:tblPr bandRow="1">
                <a:tableStyleId>{5C22544A-7EE6-4342-B048-85BDC9FD1C3A}</a:tableStyleId>
              </a:tblPr>
              <a:tblGrid>
                <a:gridCol w="2819400"/>
                <a:gridCol w="8458200"/>
              </a:tblGrid>
              <a:tr h="365760">
                <a:tc gridSpan="2">
                  <a:txBody>
                    <a:bodyPr lIns="45720" rIns="45720"/>
                    <a:lstStyle/>
                    <a:p>
                      <a:pPr algn="ctr">
                        <a:defRPr sz="1200" b="1">
                          <a:solidFill>
                            <a:srgbClr val="FFFFFF"/>
                          </a:solidFill>
                        </a:defRPr>
                      </a:pPr>
                      <a:r>
                        <a:t>Application (continued)</a:t>
                      </a:r>
                    </a:p>
                  </a:txBody>
                  <a:tcPr anchor="ctr">
                    <a:solidFill>
                      <a:srgbClr val="FB592D"/>
                    </a:solidFill>
                  </a:tcPr>
                </a:tc>
                <a:tc hMerge="1">
                  <a:txBody>
                    <a:bodyPr/>
                    <a:lstStyle/>
                    <a:p/>
                  </a:txBody>
                  <a:tcPr/>
                </a:tc>
              </a:tr>
              <a:tr h="601980">
                <a:tc>
                  <a:txBody>
                    <a:bodyPr lIns="45720" rIns="45720" tIns="91440" bIns="91440"/>
                    <a:lstStyle/>
                    <a:p>
                      <a:pPr algn="ctr">
                        <a:defRPr sz="900" b="1"/>
                      </a:pPr>
                      <a:r>
                        <a:t>Commercial</a:t>
                      </a:r>
                    </a:p>
                  </a:txBody>
                  <a:tcPr anchor="ctr">
                    <a:solidFill>
                      <a:srgbClr val="F2F2F2"/>
                    </a:solidFill>
                  </a:tcPr>
                </a:tc>
                <a:tc>
                  <a:txBody>
                    <a:bodyPr lIns="45720" rIns="45720" tIns="91440" bIns="91440"/>
                    <a:lstStyle/>
                    <a:p>
                      <a:pPr algn="just">
                        <a:defRPr sz="900"/>
                      </a:pPr>
                      <a:r>
                        <a:t>Software enabling commercial drone use across industries such as agriculture, logistics and transportation, energy and power, construction and mining, media and entertainment, insurance, wildlife and forestry, academic research, computer vision, and other enterprise applications by supporting industry-specific workflows, analytics, and regulatory compliance.</a:t>
                      </a:r>
                    </a:p>
                  </a:txBody>
                  <a:tcPr anchor="ctr">
                    <a:solidFill>
                      <a:srgbClr val="F2F2F2"/>
                    </a:solid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1">
                          <a:solidFill>
                            <a:srgbClr val="7030A0"/>
                          </a:solidFill>
                          <a:latin typeface="Poppins"/>
                        </a:defRPr>
                      </a:pPr>
                      <a:r>
                        <a:t>1. Introduction</a:t>
                      </a:r>
                    </a:p>
                  </a:txBody>
                  <a:tcPr>
                    <a:noFill/>
                    <a:lnL>
                      <a:noFill/>
                    </a:lnL>
                    <a:lnR>
                      <a:noFill/>
                    </a:lnR>
                    <a:lnT>
                      <a:noFill/>
                    </a:lnT>
                    <a:lnB>
                      <a:noFill/>
                    </a:lnB>
                  </a:tcPr>
                </a:tc>
                <a:tc>
                  <a:txBody>
                    <a:bodyPr/>
                    <a:lstStyle/>
                    <a:p>
                      <a:pPr>
                        <a:defRPr sz="1100" b="0">
                          <a:solidFill>
                            <a:srgbClr val="000000"/>
                          </a:solidFill>
                          <a:latin typeface="Poppins"/>
                        </a:defRPr>
                      </a:pPr>
                      <a:r>
                        <a:t>          4.5. Demand Side Trends</a:t>
                      </a:r>
                    </a:p>
                  </a:txBody>
                  <a:tcPr>
                    <a:noFill/>
                    <a:lnL>
                      <a:noFill/>
                    </a:lnL>
                    <a:lnR>
                      <a:noFill/>
                    </a:lnR>
                    <a:lnT>
                      <a:noFill/>
                    </a:lnT>
                    <a:lnB>
                      <a:noFill/>
                    </a:lnB>
                  </a:tcPr>
                </a:tc>
              </a:tr>
              <a:tr h="322729">
                <a:tc>
                  <a:txBody>
                    <a:bodyPr/>
                    <a:lstStyle/>
                    <a:p>
                      <a:pPr>
                        <a:defRPr sz="1100" b="0">
                          <a:solidFill>
                            <a:srgbClr val="000000"/>
                          </a:solidFill>
                          <a:latin typeface="Poppins"/>
                        </a:defRPr>
                      </a:pPr>
                      <a:r>
                        <a:t>          1.1. Objectives of the Study</a:t>
                      </a:r>
                    </a:p>
                  </a:txBody>
                  <a:tcPr>
                    <a:noFill/>
                    <a:lnL>
                      <a:noFill/>
                    </a:lnL>
                    <a:lnR>
                      <a:noFill/>
                    </a:lnR>
                    <a:lnT>
                      <a:noFill/>
                    </a:lnT>
                    <a:lnB>
                      <a:noFill/>
                    </a:lnB>
                  </a:tcPr>
                </a:tc>
                <a:tc>
                  <a:txBody>
                    <a:bodyPr/>
                    <a:lstStyle/>
                    <a:p>
                      <a:pPr>
                        <a:defRPr sz="1100" b="0">
                          <a:solidFill>
                            <a:srgbClr val="000000"/>
                          </a:solidFill>
                          <a:latin typeface="Poppins"/>
                        </a:defRPr>
                      </a:pPr>
                      <a:r>
                        <a:t>          4.6. Porter's Analysis &amp; Impact</a:t>
                      </a:r>
                    </a:p>
                  </a:txBody>
                  <a:tcPr>
                    <a:noFill/>
                    <a:lnL>
                      <a:noFill/>
                    </a:lnL>
                    <a:lnR>
                      <a:noFill/>
                    </a:lnR>
                    <a:lnT>
                      <a:noFill/>
                    </a:lnT>
                    <a:lnB>
                      <a:noFill/>
                    </a:lnB>
                  </a:tcPr>
                </a:tc>
              </a:tr>
              <a:tr h="322729">
                <a:tc>
                  <a:txBody>
                    <a:bodyPr/>
                    <a:lstStyle/>
                    <a:p>
                      <a:pPr>
                        <a:defRPr sz="1100" b="0">
                          <a:solidFill>
                            <a:srgbClr val="000000"/>
                          </a:solidFill>
                          <a:latin typeface="P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ppins"/>
                        </a:defRPr>
                      </a:pPr>
                      <a:r>
                        <a:t>                    4.6.1. Competitive Rivalry</a:t>
                      </a:r>
                    </a:p>
                  </a:txBody>
                  <a:tcPr>
                    <a:noFill/>
                    <a:lnL>
                      <a:noFill/>
                    </a:lnL>
                    <a:lnR>
                      <a:noFill/>
                    </a:lnR>
                    <a:lnT>
                      <a:noFill/>
                    </a:lnT>
                    <a:lnB>
                      <a:noFill/>
                    </a:lnB>
                  </a:tcPr>
                </a:tc>
              </a:tr>
              <a:tr h="322729">
                <a:tc>
                  <a:txBody>
                    <a:bodyPr/>
                    <a:lstStyle/>
                    <a:p>
                      <a:pPr>
                        <a:defRPr sz="1100" b="1">
                          <a:solidFill>
                            <a:srgbClr val="7030A0"/>
                          </a:solidFill>
                          <a:latin typeface="Poppins"/>
                        </a:defRPr>
                      </a:pPr>
                      <a:r>
                        <a:t>2. Research Methodology</a:t>
                      </a:r>
                    </a:p>
                  </a:txBody>
                  <a:tcPr>
                    <a:noFill/>
                    <a:lnL>
                      <a:noFill/>
                    </a:lnL>
                    <a:lnR>
                      <a:noFill/>
                    </a:lnR>
                    <a:lnT>
                      <a:noFill/>
                    </a:lnT>
                    <a:lnB>
                      <a:noFill/>
                    </a:lnB>
                  </a:tcPr>
                </a:tc>
                <a:tc>
                  <a:txBody>
                    <a:bodyPr/>
                    <a:lstStyle/>
                    <a:p>
                      <a:pPr>
                        <a:defRPr sz="1100" b="0">
                          <a:solidFill>
                            <a:srgbClr val="000000"/>
                          </a:solidFill>
                          <a:latin typeface="Poppins"/>
                        </a:defRPr>
                      </a:pPr>
                      <a:r>
                        <a:t>                    4.6.2. Threat of substitutes</a:t>
                      </a:r>
                    </a:p>
                  </a:txBody>
                  <a:tcPr>
                    <a:noFill/>
                    <a:lnL>
                      <a:noFill/>
                    </a:lnL>
                    <a:lnR>
                      <a:noFill/>
                    </a:lnR>
                    <a:lnT>
                      <a:noFill/>
                    </a:lnT>
                    <a:lnB>
                      <a:noFill/>
                    </a:lnB>
                  </a:tcPr>
                </a:tc>
              </a:tr>
              <a:tr h="322729">
                <a:tc>
                  <a:txBody>
                    <a:bodyPr/>
                    <a:lstStyle/>
                    <a:p>
                      <a:pPr>
                        <a:defRPr sz="1100" b="0">
                          <a:solidFill>
                            <a:srgbClr val="000000"/>
                          </a:solidFill>
                          <a:latin typeface="Poppins"/>
                        </a:defRPr>
                      </a:pPr>
                      <a:r>
                        <a:t>          2.1. Research Process</a:t>
                      </a:r>
                    </a:p>
                  </a:txBody>
                  <a:tcPr>
                    <a:noFill/>
                    <a:lnL>
                      <a:noFill/>
                    </a:lnL>
                    <a:lnR>
                      <a:noFill/>
                    </a:lnR>
                    <a:lnT>
                      <a:noFill/>
                    </a:lnT>
                    <a:lnB>
                      <a:noFill/>
                    </a:lnB>
                  </a:tcPr>
                </a:tc>
                <a:tc>
                  <a:txBody>
                    <a:bodyPr/>
                    <a:lstStyle/>
                    <a:p>
                      <a:pPr>
                        <a:defRPr sz="1100" b="0">
                          <a:solidFill>
                            <a:srgbClr val="000000"/>
                          </a:solidFill>
                          <a:latin typeface="Poppins"/>
                        </a:defRPr>
                      </a:pPr>
                      <a:r>
                        <a:t>                    4.6.3. Bargaining power of buyers</a:t>
                      </a:r>
                    </a:p>
                  </a:txBody>
                  <a:tcPr>
                    <a:noFill/>
                    <a:lnL>
                      <a:noFill/>
                    </a:lnL>
                    <a:lnR>
                      <a:noFill/>
                    </a:lnR>
                    <a:lnT>
                      <a:noFill/>
                    </a:lnT>
                    <a:lnB>
                      <a:noFill/>
                    </a:lnB>
                  </a:tcPr>
                </a:tc>
              </a:tr>
              <a:tr h="322729">
                <a:tc>
                  <a:txBody>
                    <a:bodyPr/>
                    <a:lstStyle/>
                    <a:p>
                      <a:pPr>
                        <a:defRPr sz="1100" b="0">
                          <a:solidFill>
                            <a:srgbClr val="000000"/>
                          </a:solidFill>
                          <a:latin typeface="P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ppins"/>
                        </a:defRPr>
                      </a:pPr>
                      <a:r>
                        <a:t>                    4.6.4. Threat of new entrants</a:t>
                      </a:r>
                    </a:p>
                  </a:txBody>
                  <a:tcPr>
                    <a:noFill/>
                    <a:lnL>
                      <a:noFill/>
                    </a:lnL>
                    <a:lnR>
                      <a:noFill/>
                    </a:lnR>
                    <a:lnT>
                      <a:noFill/>
                    </a:lnT>
                    <a:lnB>
                      <a:noFill/>
                    </a:lnB>
                  </a:tcPr>
                </a:tc>
              </a:tr>
              <a:tr h="322729">
                <a:tc>
                  <a:txBody>
                    <a:bodyPr/>
                    <a:lstStyle/>
                    <a:p>
                      <a:pPr>
                        <a:defRPr sz="1100" b="0">
                          <a:solidFill>
                            <a:srgbClr val="000000"/>
                          </a:solidFill>
                          <a:latin typeface="P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ppins"/>
                        </a:defRPr>
                      </a:pPr>
                      <a:r>
                        <a:t>                    4.6.5. Bargaining power of suppliers</a:t>
                      </a:r>
                    </a:p>
                  </a:txBody>
                  <a:tcPr>
                    <a:noFill/>
                    <a:lnL>
                      <a:noFill/>
                    </a:lnL>
                    <a:lnR>
                      <a:noFill/>
                    </a:lnR>
                    <a:lnT>
                      <a:noFill/>
                    </a:lnT>
                    <a:lnB>
                      <a:noFill/>
                    </a:lnB>
                  </a:tcPr>
                </a:tc>
              </a:tr>
              <a:tr h="322729">
                <a:tc>
                  <a:txBody>
                    <a:bodyPr/>
                    <a:lstStyle/>
                    <a:p>
                      <a:pPr>
                        <a:defRPr sz="1100" b="0">
                          <a:solidFill>
                            <a:srgbClr val="000000"/>
                          </a:solidFill>
                          <a:latin typeface="Poppins"/>
                        </a:defRPr>
                      </a:pPr>
                      <a:r>
                        <a:t>          2.4. Market Assumptions &amp; Limitations</a:t>
                      </a:r>
                    </a:p>
                  </a:txBody>
                  <a:tcPr>
                    <a:noFill/>
                    <a:lnL>
                      <a:noFill/>
                    </a:lnL>
                    <a:lnR>
                      <a:noFill/>
                    </a:lnR>
                    <a:lnT>
                      <a:noFill/>
                    </a:lnT>
                    <a:lnB>
                      <a:noFill/>
                    </a:lnB>
                  </a:tcPr>
                </a:tc>
                <a:tc>
                  <a:txBody>
                    <a:bodyPr/>
                    <a:lstStyle/>
                    <a:p>
                      <a:pPr>
                        <a:defRPr sz="1100" b="1">
                          <a:solidFill>
                            <a:srgbClr val="7030A0"/>
                          </a:solidFill>
                          <a:latin typeface="Poppins"/>
                        </a:defRPr>
                      </a:pPr>
                      <a:r>
                        <a:t>5. Key Market Insights</a:t>
                      </a:r>
                    </a:p>
                  </a:txBody>
                  <a:tcPr>
                    <a:noFill/>
                    <a:lnL>
                      <a:noFill/>
                    </a:lnL>
                    <a:lnR>
                      <a:noFill/>
                    </a:lnR>
                    <a:lnT>
                      <a:noFill/>
                    </a:lnT>
                    <a:lnB>
                      <a:noFill/>
                    </a:lnB>
                  </a:tcPr>
                </a:tc>
              </a:tr>
              <a:tr h="322729">
                <a:tc>
                  <a:txBody>
                    <a:bodyPr/>
                    <a:lstStyle/>
                    <a:p>
                      <a:pPr>
                        <a:defRPr sz="1100" b="1">
                          <a:solidFill>
                            <a:srgbClr val="7030A0"/>
                          </a:solidFill>
                          <a:latin typeface="Poppins"/>
                        </a:defRPr>
                      </a:pPr>
                      <a:r>
                        <a:t>3. Executive Summary</a:t>
                      </a:r>
                    </a:p>
                  </a:txBody>
                  <a:tcPr>
                    <a:noFill/>
                    <a:lnL>
                      <a:noFill/>
                    </a:lnL>
                    <a:lnR>
                      <a:noFill/>
                    </a:lnR>
                    <a:lnT>
                      <a:noFill/>
                    </a:lnT>
                    <a:lnB>
                      <a:noFill/>
                    </a:lnB>
                  </a:tcPr>
                </a:tc>
                <a:tc>
                  <a:txBody>
                    <a:bodyPr/>
                    <a:lstStyle/>
                    <a:p>
                      <a:pPr>
                        <a:defRPr sz="1100" b="0">
                          <a:solidFill>
                            <a:srgbClr val="000000"/>
                          </a:solidFill>
                          <a:latin typeface="Poppins"/>
                        </a:defRPr>
                      </a:pPr>
                      <a:r>
                        <a:t>          5.1. Key Success Factors</a:t>
                      </a:r>
                    </a:p>
                  </a:txBody>
                  <a:tcPr>
                    <a:noFill/>
                    <a:lnL>
                      <a:noFill/>
                    </a:lnL>
                    <a:lnR>
                      <a:noFill/>
                    </a:lnR>
                    <a:lnT>
                      <a:noFill/>
                    </a:lnT>
                    <a:lnB>
                      <a:noFill/>
                    </a:lnB>
                  </a:tcPr>
                </a:tc>
              </a:tr>
              <a:tr h="322729">
                <a:tc>
                  <a:txBody>
                    <a:bodyPr/>
                    <a:lstStyle/>
                    <a:p>
                      <a:pPr>
                        <a:defRPr sz="1100" b="0">
                          <a:solidFill>
                            <a:srgbClr val="000000"/>
                          </a:solidFill>
                          <a:latin typeface="Poppins"/>
                        </a:defRPr>
                      </a:pPr>
                      <a:r>
                        <a:t>          3.1. Global Market Outlook</a:t>
                      </a:r>
                    </a:p>
                  </a:txBody>
                  <a:tcPr>
                    <a:noFill/>
                    <a:lnL>
                      <a:noFill/>
                    </a:lnL>
                    <a:lnR>
                      <a:noFill/>
                    </a:lnR>
                    <a:lnT>
                      <a:noFill/>
                    </a:lnT>
                    <a:lnB>
                      <a:noFill/>
                    </a:lnB>
                  </a:tcPr>
                </a:tc>
                <a:tc>
                  <a:txBody>
                    <a:bodyPr/>
                    <a:lstStyle/>
                    <a:p>
                      <a:pPr>
                        <a:defRPr sz="1100" b="0">
                          <a:solidFill>
                            <a:srgbClr val="000000"/>
                          </a:solidFill>
                          <a:latin typeface="Poppins"/>
                        </a:defRPr>
                      </a:pPr>
                      <a:r>
                        <a:t>          5.2. Market Impacting Factors</a:t>
                      </a:r>
                    </a:p>
                  </a:txBody>
                  <a:tcPr>
                    <a:noFill/>
                    <a:lnL>
                      <a:noFill/>
                    </a:lnL>
                    <a:lnR>
                      <a:noFill/>
                    </a:lnR>
                    <a:lnT>
                      <a:noFill/>
                    </a:lnT>
                    <a:lnB>
                      <a:noFill/>
                    </a:lnB>
                  </a:tcPr>
                </a:tc>
              </a:tr>
              <a:tr h="322729">
                <a:tc>
                  <a:txBody>
                    <a:bodyPr/>
                    <a:lstStyle/>
                    <a:p>
                      <a:pPr>
                        <a:defRPr sz="1100" b="0">
                          <a:solidFill>
                            <a:srgbClr val="000000"/>
                          </a:solidFill>
                          <a:latin typeface="Poppins"/>
                        </a:defRPr>
                      </a:pPr>
                      <a:r>
                        <a:t>          3.2. Key Market Highlights</a:t>
                      </a:r>
                    </a:p>
                  </a:txBody>
                  <a:tcPr>
                    <a:noFill/>
                    <a:lnL>
                      <a:noFill/>
                    </a:lnL>
                    <a:lnR>
                      <a:noFill/>
                    </a:lnR>
                    <a:lnT>
                      <a:noFill/>
                    </a:lnT>
                    <a:lnB>
                      <a:noFill/>
                    </a:lnB>
                  </a:tcPr>
                </a:tc>
                <a:tc>
                  <a:txBody>
                    <a:bodyPr/>
                    <a:lstStyle/>
                    <a:p>
                      <a:pPr>
                        <a:defRPr sz="1100" b="0">
                          <a:solidFill>
                            <a:srgbClr val="000000"/>
                          </a:solidFill>
                          <a:latin typeface="Poppins"/>
                        </a:defRPr>
                      </a:pPr>
                      <a:r>
                        <a:t>          5.3. Top Investment Pockets</a:t>
                      </a:r>
                    </a:p>
                  </a:txBody>
                  <a:tcPr>
                    <a:noFill/>
                    <a:lnL>
                      <a:noFill/>
                    </a:lnL>
                    <a:lnR>
                      <a:noFill/>
                    </a:lnR>
                    <a:lnT>
                      <a:noFill/>
                    </a:lnT>
                    <a:lnB>
                      <a:noFill/>
                    </a:lnB>
                  </a:tcPr>
                </a:tc>
              </a:tr>
              <a:tr h="322729">
                <a:tc>
                  <a:txBody>
                    <a:bodyPr/>
                    <a:lstStyle/>
                    <a:p>
                      <a:pPr>
                        <a:defRPr sz="1100" b="0">
                          <a:solidFill>
                            <a:srgbClr val="000000"/>
                          </a:solidFill>
                          <a:latin typeface="Poppins"/>
                        </a:defRPr>
                      </a:pPr>
                      <a:r>
                        <a:t>          3.3. Segmental Overview</a:t>
                      </a:r>
                    </a:p>
                  </a:txBody>
                  <a:tcPr>
                    <a:noFill/>
                    <a:lnL>
                      <a:noFill/>
                    </a:lnL>
                    <a:lnR>
                      <a:noFill/>
                    </a:lnR>
                    <a:lnT>
                      <a:noFill/>
                    </a:lnT>
                    <a:lnB>
                      <a:noFill/>
                    </a:lnB>
                  </a:tcPr>
                </a:tc>
                <a:tc>
                  <a:txBody>
                    <a:bodyPr/>
                    <a:lstStyle/>
                    <a:p>
                      <a:pPr>
                        <a:defRPr sz="1100" b="0">
                          <a:solidFill>
                            <a:srgbClr val="000000"/>
                          </a:solidFill>
                          <a:latin typeface="Poppins"/>
                        </a:defRPr>
                      </a:pPr>
                      <a:r>
                        <a:t>          5.4. Market Attractiveness Index, 2024</a:t>
                      </a:r>
                    </a:p>
                  </a:txBody>
                  <a:tcPr>
                    <a:noFill/>
                    <a:lnL>
                      <a:noFill/>
                    </a:lnL>
                    <a:lnR>
                      <a:noFill/>
                    </a:lnR>
                    <a:lnT>
                      <a:noFill/>
                    </a:lnT>
                    <a:lnB>
                      <a:noFill/>
                    </a:lnB>
                  </a:tcPr>
                </a:tc>
              </a:tr>
              <a:tr h="322729">
                <a:tc>
                  <a:txBody>
                    <a:bodyPr/>
                    <a:lstStyle/>
                    <a:p>
                      <a:pPr>
                        <a:defRPr sz="1100" b="1">
                          <a:solidFill>
                            <a:srgbClr val="7030A0"/>
                          </a:solidFill>
                          <a:latin typeface="P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ppins"/>
                        </a:defRPr>
                      </a:pPr>
                      <a:r>
                        <a:t>          5.5. Market Ecosystem</a:t>
                      </a:r>
                    </a:p>
                  </a:txBody>
                  <a:tcPr>
                    <a:noFill/>
                    <a:lnL>
                      <a:noFill/>
                    </a:lnL>
                    <a:lnR>
                      <a:noFill/>
                    </a:lnR>
                    <a:lnT>
                      <a:noFill/>
                    </a:lnT>
                    <a:lnB>
                      <a:noFill/>
                    </a:lnB>
                  </a:tcPr>
                </a:tc>
              </a:tr>
              <a:tr h="322729">
                <a:tc>
                  <a:txBody>
                    <a:bodyPr/>
                    <a:lstStyle/>
                    <a:p>
                      <a:pPr>
                        <a:defRPr sz="1100" b="0">
                          <a:solidFill>
                            <a:srgbClr val="000000"/>
                          </a:solidFill>
                          <a:latin typeface="P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ppins"/>
                        </a:defRPr>
                      </a:pPr>
                      <a:r>
                        <a:t>          5.6. PESTEL Analysis</a:t>
                      </a:r>
                    </a:p>
                  </a:txBody>
                  <a:tcPr>
                    <a:noFill/>
                    <a:lnL>
                      <a:noFill/>
                    </a:lnL>
                    <a:lnR>
                      <a:noFill/>
                    </a:lnR>
                    <a:lnT>
                      <a:noFill/>
                    </a:lnT>
                    <a:lnB>
                      <a:noFill/>
                    </a:lnB>
                  </a:tcPr>
                </a:tc>
              </a:tr>
              <a:tr h="322729">
                <a:tc>
                  <a:txBody>
                    <a:bodyPr/>
                    <a:lstStyle/>
                    <a:p>
                      <a:pPr>
                        <a:defRPr sz="1100" b="0">
                          <a:solidFill>
                            <a:srgbClr val="000000"/>
                          </a:solidFill>
                          <a:latin typeface="Poppins"/>
                        </a:defRPr>
                      </a:pPr>
                      <a:r>
                        <a:t>          4.2. Drivers &amp; Opportunities</a:t>
                      </a:r>
                    </a:p>
                  </a:txBody>
                  <a:tcPr>
                    <a:noFill/>
                    <a:lnL>
                      <a:noFill/>
                    </a:lnL>
                    <a:lnR>
                      <a:noFill/>
                    </a:lnR>
                    <a:lnT>
                      <a:noFill/>
                    </a:lnT>
                    <a:lnB>
                      <a:noFill/>
                    </a:lnB>
                  </a:tcPr>
                </a:tc>
                <a:tc>
                  <a:txBody>
                    <a:bodyPr/>
                    <a:lstStyle/>
                    <a:p>
                      <a:pPr>
                        <a:defRPr sz="1100" b="0">
                          <a:solidFill>
                            <a:srgbClr val="000000"/>
                          </a:solidFill>
                          <a:latin typeface="Poppins"/>
                        </a:defRPr>
                      </a:pPr>
                      <a:r>
                        <a:t>          5.7. Pricing Analysis</a:t>
                      </a:r>
                    </a:p>
                  </a:txBody>
                  <a:tcPr>
                    <a:noFill/>
                    <a:lnL>
                      <a:noFill/>
                    </a:lnL>
                    <a:lnR>
                      <a:noFill/>
                    </a:lnR>
                    <a:lnT>
                      <a:noFill/>
                    </a:lnT>
                    <a:lnB>
                      <a:noFill/>
                    </a:lnB>
                  </a:tcPr>
                </a:tc>
              </a:tr>
              <a:tr h="322729">
                <a:tc>
                  <a:txBody>
                    <a:bodyPr/>
                    <a:lstStyle/>
                    <a:p>
                      <a:pPr>
                        <a:defRPr sz="1100" b="0">
                          <a:solidFill>
                            <a:srgbClr val="000000"/>
                          </a:solidFill>
                          <a:latin typeface="P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ppins"/>
                        </a:defRPr>
                      </a:pPr>
                      <a:r>
                        <a:t>          5.8. Regulatory Landscape</a:t>
                      </a:r>
                    </a:p>
                  </a:txBody>
                  <a:tcPr>
                    <a:noFill/>
                    <a:lnL>
                      <a:noFill/>
                    </a:lnL>
                    <a:lnR>
                      <a:noFill/>
                    </a:lnR>
                    <a:lnT>
                      <a:noFill/>
                    </a:lnT>
                    <a:lnB>
                      <a:noFill/>
                    </a:lnB>
                  </a:tcPr>
                </a:tc>
              </a:tr>
              <a:tr h="322736">
                <a:tc>
                  <a:txBody>
                    <a:bodyPr/>
                    <a:lstStyle/>
                    <a:p>
                      <a:pPr>
                        <a:defRPr sz="1100" b="0">
                          <a:solidFill>
                            <a:srgbClr val="000000"/>
                          </a:solidFill>
                          <a:latin typeface="Poppins"/>
                        </a:defRPr>
                      </a:pPr>
                      <a:r>
                        <a:t>          4.4. Supply Side Trends</a:t>
                      </a:r>
                    </a:p>
                  </a:txBody>
                  <a:tcPr>
                    <a:noFill/>
                    <a:lnL>
                      <a:noFill/>
                    </a:lnL>
                    <a:lnR>
                      <a:noFill/>
                    </a:lnR>
                    <a:lnT>
                      <a:noFill/>
                    </a:lnT>
                    <a:lnB>
                      <a:noFill/>
                    </a:lnB>
                  </a:tcPr>
                </a:tc>
                <a:tc>
                  <a:txBody>
                    <a:bodyPr/>
                    <a:lstStyle/>
                    <a:p>
                      <a:pPr>
                        <a:defRPr sz="1100" b="0">
                          <a:solidFill>
                            <a:srgbClr val="000000"/>
                          </a:solidFill>
                          <a:latin typeface="Poppins"/>
                        </a:defRPr>
                      </a:pPr>
                      <a:r>
                        <a:t>          5.9. Macro-Economic Indicators</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5.10. Value Chain Analysis</a:t>
                      </a:r>
                    </a:p>
                  </a:txBody>
                  <a:tcPr>
                    <a:noFill/>
                    <a:lnL>
                      <a:noFill/>
                    </a:lnL>
                    <a:lnR>
                      <a:noFill/>
                    </a:lnR>
                    <a:lnT>
                      <a:noFill/>
                    </a:lnT>
                    <a:lnB>
                      <a:noFill/>
                    </a:lnB>
                  </a:tcPr>
                </a:tc>
                <a:tc>
                  <a:txBody>
                    <a:bodyPr/>
                    <a:lstStyle/>
                    <a:p>
                      <a:pPr>
                        <a:defRPr sz="1100" b="0">
                          <a:solidFill>
                            <a:srgbClr val="000000"/>
                          </a:solidFill>
                          <a:latin typeface="Poppins"/>
                        </a:defRPr>
                      </a:pPr>
                      <a:r>
                        <a:t>          8.3. Hybrid Wing</a:t>
                      </a:r>
                    </a:p>
                  </a:txBody>
                  <a:tcPr>
                    <a:noFill/>
                    <a:lnL>
                      <a:noFill/>
                    </a:lnL>
                    <a:lnR>
                      <a:noFill/>
                    </a:lnR>
                    <a:lnT>
                      <a:noFill/>
                    </a:lnT>
                    <a:lnB>
                      <a:noFill/>
                    </a:lnB>
                  </a:tcPr>
                </a:tc>
              </a:tr>
              <a:tr h="322729">
                <a:tc>
                  <a:txBody>
                    <a:bodyPr/>
                    <a:lstStyle/>
                    <a:p>
                      <a:pPr>
                        <a:defRPr sz="1100" b="0">
                          <a:solidFill>
                            <a:srgbClr val="000000"/>
                          </a:solidFill>
                          <a:latin typeface="Poppins"/>
                        </a:defRPr>
                      </a:pPr>
                      <a:r>
                        <a:t>          5.11. Case Studies</a:t>
                      </a:r>
                    </a:p>
                  </a:txBody>
                  <a:tcPr>
                    <a:noFill/>
                    <a:lnL>
                      <a:noFill/>
                    </a:lnL>
                    <a:lnR>
                      <a:noFill/>
                    </a:lnR>
                    <a:lnT>
                      <a:noFill/>
                    </a:lnT>
                    <a:lnB>
                      <a:noFill/>
                    </a:lnB>
                  </a:tcPr>
                </a:tc>
                <a:tc>
                  <a:txBody>
                    <a:bodyPr/>
                    <a:lstStyle/>
                    <a:p>
                      <a:pPr>
                        <a:defRPr sz="1100" b="1">
                          <a:solidFill>
                            <a:srgbClr val="7030A0"/>
                          </a:solidFill>
                          <a:latin typeface="Poppins"/>
                        </a:defRPr>
                      </a:pPr>
                      <a:r>
                        <a:t>9. Global Drone Software Market Size by Architecture (2019-2032)</a:t>
                      </a:r>
                    </a:p>
                  </a:txBody>
                  <a:tcPr>
                    <a:noFill/>
                    <a:lnL>
                      <a:noFill/>
                    </a:lnL>
                    <a:lnR>
                      <a:noFill/>
                    </a:lnR>
                    <a:lnT>
                      <a:noFill/>
                    </a:lnT>
                    <a:lnB>
                      <a:noFill/>
                    </a:lnB>
                  </a:tcPr>
                </a:tc>
              </a:tr>
              <a:tr h="322729">
                <a:tc>
                  <a:txBody>
                    <a:bodyPr/>
                    <a:lstStyle/>
                    <a:p>
                      <a:pPr>
                        <a:defRPr sz="1100" b="0">
                          <a:solidFill>
                            <a:srgbClr val="000000"/>
                          </a:solidFill>
                          <a:latin typeface="Poppins"/>
                        </a:defRPr>
                      </a:pPr>
                      <a:r>
                        <a:t>          5.12. Technology Assessment</a:t>
                      </a:r>
                    </a:p>
                  </a:txBody>
                  <a:tcPr>
                    <a:noFill/>
                    <a:lnL>
                      <a:noFill/>
                    </a:lnL>
                    <a:lnR>
                      <a:noFill/>
                    </a:lnR>
                    <a:lnT>
                      <a:noFill/>
                    </a:lnT>
                    <a:lnB>
                      <a:noFill/>
                    </a:lnB>
                  </a:tcPr>
                </a:tc>
                <a:tc>
                  <a:txBody>
                    <a:bodyPr/>
                    <a:lstStyle/>
                    <a:p>
                      <a:pPr>
                        <a:defRPr sz="1100" b="0">
                          <a:solidFill>
                            <a:srgbClr val="000000"/>
                          </a:solidFill>
                          <a:latin typeface="Poppins"/>
                        </a:defRPr>
                      </a:pPr>
                      <a:r>
                        <a:t>          9.1. Open Source</a:t>
                      </a:r>
                    </a:p>
                  </a:txBody>
                  <a:tcPr>
                    <a:noFill/>
                    <a:lnL>
                      <a:noFill/>
                    </a:lnL>
                    <a:lnR>
                      <a:noFill/>
                    </a:lnR>
                    <a:lnT>
                      <a:noFill/>
                    </a:lnT>
                    <a:lnB>
                      <a:noFill/>
                    </a:lnB>
                  </a:tcPr>
                </a:tc>
              </a:tr>
              <a:tr h="322729">
                <a:tc>
                  <a:txBody>
                    <a:bodyPr/>
                    <a:lstStyle/>
                    <a:p>
                      <a:pPr>
                        <a:defRPr sz="1100" b="1">
                          <a:solidFill>
                            <a:srgbClr val="7030A0"/>
                          </a:solidFill>
                          <a:latin typeface="Poppins"/>
                        </a:defRPr>
                      </a:pPr>
                      <a:r>
                        <a:t>6. Global Drone Software Market Size by Solution (2019-2032)</a:t>
                      </a:r>
                    </a:p>
                  </a:txBody>
                  <a:tcPr>
                    <a:noFill/>
                    <a:lnL>
                      <a:noFill/>
                    </a:lnL>
                    <a:lnR>
                      <a:noFill/>
                    </a:lnR>
                    <a:lnT>
                      <a:noFill/>
                    </a:lnT>
                    <a:lnB>
                      <a:noFill/>
                    </a:lnB>
                  </a:tcPr>
                </a:tc>
                <a:tc>
                  <a:txBody>
                    <a:bodyPr/>
                    <a:lstStyle/>
                    <a:p>
                      <a:pPr>
                        <a:defRPr sz="1100" b="0">
                          <a:solidFill>
                            <a:srgbClr val="000000"/>
                          </a:solidFill>
                          <a:latin typeface="Poppins"/>
                        </a:defRPr>
                      </a:pPr>
                      <a:r>
                        <a:t>          9.2. Closed Source</a:t>
                      </a:r>
                    </a:p>
                  </a:txBody>
                  <a:tcPr>
                    <a:noFill/>
                    <a:lnL>
                      <a:noFill/>
                    </a:lnL>
                    <a:lnR>
                      <a:noFill/>
                    </a:lnR>
                    <a:lnT>
                      <a:noFill/>
                    </a:lnT>
                    <a:lnB>
                      <a:noFill/>
                    </a:lnB>
                  </a:tcPr>
                </a:tc>
              </a:tr>
              <a:tr h="322729">
                <a:tc>
                  <a:txBody>
                    <a:bodyPr/>
                    <a:lstStyle/>
                    <a:p>
                      <a:pPr>
                        <a:defRPr sz="1100" b="0">
                          <a:solidFill>
                            <a:srgbClr val="000000"/>
                          </a:solidFill>
                          <a:latin typeface="Poppins"/>
                        </a:defRPr>
                      </a:pPr>
                      <a:r>
                        <a:t>          6.1. System Software</a:t>
                      </a:r>
                    </a:p>
                  </a:txBody>
                  <a:tcPr>
                    <a:noFill/>
                    <a:lnL>
                      <a:noFill/>
                    </a:lnL>
                    <a:lnR>
                      <a:noFill/>
                    </a:lnR>
                    <a:lnT>
                      <a:noFill/>
                    </a:lnT>
                    <a:lnB>
                      <a:noFill/>
                    </a:lnB>
                  </a:tcPr>
                </a:tc>
                <a:tc>
                  <a:txBody>
                    <a:bodyPr/>
                    <a:lstStyle/>
                    <a:p>
                      <a:pPr>
                        <a:defRPr sz="1100" b="1">
                          <a:solidFill>
                            <a:srgbClr val="7030A0"/>
                          </a:solidFill>
                          <a:latin typeface="Poppins"/>
                        </a:defRPr>
                      </a:pPr>
                      <a:r>
                        <a:t>10. Global Drone Software Market Size by Deployment (2019-2032)</a:t>
                      </a:r>
                    </a:p>
                  </a:txBody>
                  <a:tcPr>
                    <a:noFill/>
                    <a:lnL>
                      <a:noFill/>
                    </a:lnL>
                    <a:lnR>
                      <a:noFill/>
                    </a:lnR>
                    <a:lnT>
                      <a:noFill/>
                    </a:lnT>
                    <a:lnB>
                      <a:noFill/>
                    </a:lnB>
                  </a:tcPr>
                </a:tc>
              </a:tr>
              <a:tr h="322729">
                <a:tc>
                  <a:txBody>
                    <a:bodyPr/>
                    <a:lstStyle/>
                    <a:p>
                      <a:pPr>
                        <a:defRPr sz="1100" b="0">
                          <a:solidFill>
                            <a:srgbClr val="000000"/>
                          </a:solidFill>
                          <a:latin typeface="Poppins"/>
                        </a:defRPr>
                      </a:pPr>
                      <a:r>
                        <a:t>          6.2. Application Software</a:t>
                      </a:r>
                    </a:p>
                  </a:txBody>
                  <a:tcPr>
                    <a:noFill/>
                    <a:lnL>
                      <a:noFill/>
                    </a:lnL>
                    <a:lnR>
                      <a:noFill/>
                    </a:lnR>
                    <a:lnT>
                      <a:noFill/>
                    </a:lnT>
                    <a:lnB>
                      <a:noFill/>
                    </a:lnB>
                  </a:tcPr>
                </a:tc>
                <a:tc>
                  <a:txBody>
                    <a:bodyPr/>
                    <a:lstStyle/>
                    <a:p>
                      <a:pPr>
                        <a:defRPr sz="1100" b="0">
                          <a:solidFill>
                            <a:srgbClr val="000000"/>
                          </a:solidFill>
                          <a:latin typeface="Poppins"/>
                        </a:defRPr>
                      </a:pPr>
                      <a:r>
                        <a:t>          10.1. Onboard</a:t>
                      </a:r>
                    </a:p>
                  </a:txBody>
                  <a:tcPr>
                    <a:noFill/>
                    <a:lnL>
                      <a:noFill/>
                    </a:lnL>
                    <a:lnR>
                      <a:noFill/>
                    </a:lnR>
                    <a:lnT>
                      <a:noFill/>
                    </a:lnT>
                    <a:lnB>
                      <a:noFill/>
                    </a:lnB>
                  </a:tcPr>
                </a:tc>
              </a:tr>
              <a:tr h="322729">
                <a:tc>
                  <a:txBody>
                    <a:bodyPr/>
                    <a:lstStyle/>
                    <a:p>
                      <a:pPr>
                        <a:defRPr sz="1100" b="0">
                          <a:solidFill>
                            <a:srgbClr val="000000"/>
                          </a:solidFill>
                          <a:latin typeface="Poppins"/>
                        </a:defRPr>
                      </a:pPr>
                      <a:r>
                        <a:t>                    6.2.1. Flight Planning, Operations &amp; Management</a:t>
                      </a:r>
                    </a:p>
                  </a:txBody>
                  <a:tcPr>
                    <a:noFill/>
                    <a:lnL>
                      <a:noFill/>
                    </a:lnL>
                    <a:lnR>
                      <a:noFill/>
                    </a:lnR>
                    <a:lnT>
                      <a:noFill/>
                    </a:lnT>
                    <a:lnB>
                      <a:noFill/>
                    </a:lnB>
                  </a:tcPr>
                </a:tc>
                <a:tc>
                  <a:txBody>
                    <a:bodyPr/>
                    <a:lstStyle/>
                    <a:p>
                      <a:pPr>
                        <a:defRPr sz="1100" b="0">
                          <a:solidFill>
                            <a:srgbClr val="000000"/>
                          </a:solidFill>
                          <a:latin typeface="Poppins"/>
                        </a:defRPr>
                      </a:pPr>
                      <a:r>
                        <a:t>          10.2. Ground-Based</a:t>
                      </a:r>
                    </a:p>
                  </a:txBody>
                  <a:tcPr>
                    <a:noFill/>
                    <a:lnL>
                      <a:noFill/>
                    </a:lnL>
                    <a:lnR>
                      <a:noFill/>
                    </a:lnR>
                    <a:lnT>
                      <a:noFill/>
                    </a:lnT>
                    <a:lnB>
                      <a:noFill/>
                    </a:lnB>
                  </a:tcPr>
                </a:tc>
              </a:tr>
              <a:tr h="322729">
                <a:tc>
                  <a:txBody>
                    <a:bodyPr/>
                    <a:lstStyle/>
                    <a:p>
                      <a:pPr>
                        <a:defRPr sz="1100" b="0">
                          <a:solidFill>
                            <a:srgbClr val="000000"/>
                          </a:solidFill>
                          <a:latin typeface="Poppins"/>
                        </a:defRPr>
                      </a:pPr>
                      <a:r>
                        <a:t>                    6.2.2. Data Capture</a:t>
                      </a:r>
                    </a:p>
                  </a:txBody>
                  <a:tcPr>
                    <a:noFill/>
                    <a:lnL>
                      <a:noFill/>
                    </a:lnL>
                    <a:lnR>
                      <a:noFill/>
                    </a:lnR>
                    <a:lnT>
                      <a:noFill/>
                    </a:lnT>
                    <a:lnB>
                      <a:noFill/>
                    </a:lnB>
                  </a:tcPr>
                </a:tc>
                <a:tc>
                  <a:txBody>
                    <a:bodyPr/>
                    <a:lstStyle/>
                    <a:p>
                      <a:pPr>
                        <a:defRPr sz="1100" b="1">
                          <a:solidFill>
                            <a:srgbClr val="7030A0"/>
                          </a:solidFill>
                          <a:latin typeface="Poppins"/>
                        </a:defRPr>
                      </a:pPr>
                      <a:r>
                        <a:t>11. Global Drone Software Market Size by Application (2019-2032)</a:t>
                      </a:r>
                    </a:p>
                  </a:txBody>
                  <a:tcPr>
                    <a:noFill/>
                    <a:lnL>
                      <a:noFill/>
                    </a:lnL>
                    <a:lnR>
                      <a:noFill/>
                    </a:lnR>
                    <a:lnT>
                      <a:noFill/>
                    </a:lnT>
                    <a:lnB>
                      <a:noFill/>
                    </a:lnB>
                  </a:tcPr>
                </a:tc>
              </a:tr>
              <a:tr h="322729">
                <a:tc>
                  <a:txBody>
                    <a:bodyPr/>
                    <a:lstStyle/>
                    <a:p>
                      <a:pPr>
                        <a:defRPr sz="1100" b="0">
                          <a:solidFill>
                            <a:srgbClr val="000000"/>
                          </a:solidFill>
                          <a:latin typeface="Poppins"/>
                        </a:defRPr>
                      </a:pPr>
                      <a:r>
                        <a:t>                    6.2.3. Data Processing &amp; Analytics</a:t>
                      </a:r>
                    </a:p>
                  </a:txBody>
                  <a:tcPr>
                    <a:noFill/>
                    <a:lnL>
                      <a:noFill/>
                    </a:lnL>
                    <a:lnR>
                      <a:noFill/>
                    </a:lnR>
                    <a:lnT>
                      <a:noFill/>
                    </a:lnT>
                    <a:lnB>
                      <a:noFill/>
                    </a:lnB>
                  </a:tcPr>
                </a:tc>
                <a:tc>
                  <a:txBody>
                    <a:bodyPr/>
                    <a:lstStyle/>
                    <a:p>
                      <a:pPr>
                        <a:defRPr sz="1100" b="0">
                          <a:solidFill>
                            <a:srgbClr val="000000"/>
                          </a:solidFill>
                          <a:latin typeface="Poppins"/>
                        </a:defRPr>
                      </a:pPr>
                      <a:r>
                        <a:t>          11.1. Defense</a:t>
                      </a:r>
                    </a:p>
                  </a:txBody>
                  <a:tcPr>
                    <a:noFill/>
                    <a:lnL>
                      <a:noFill/>
                    </a:lnL>
                    <a:lnR>
                      <a:noFill/>
                    </a:lnR>
                    <a:lnT>
                      <a:noFill/>
                    </a:lnT>
                    <a:lnB>
                      <a:noFill/>
                    </a:lnB>
                  </a:tcPr>
                </a:tc>
              </a:tr>
              <a:tr h="322729">
                <a:tc>
                  <a:txBody>
                    <a:bodyPr/>
                    <a:lstStyle/>
                    <a:p>
                      <a:pPr>
                        <a:defRPr sz="1100" b="0">
                          <a:solidFill>
                            <a:srgbClr val="000000"/>
                          </a:solidFill>
                          <a:latin typeface="Poppins"/>
                        </a:defRPr>
                      </a:pPr>
                      <a:r>
                        <a:t>                    6.2.4. Others</a:t>
                      </a:r>
                    </a:p>
                  </a:txBody>
                  <a:tcPr>
                    <a:noFill/>
                    <a:lnL>
                      <a:noFill/>
                    </a:lnL>
                    <a:lnR>
                      <a:noFill/>
                    </a:lnR>
                    <a:lnT>
                      <a:noFill/>
                    </a:lnT>
                    <a:lnB>
                      <a:noFill/>
                    </a:lnB>
                  </a:tcPr>
                </a:tc>
                <a:tc>
                  <a:txBody>
                    <a:bodyPr/>
                    <a:lstStyle/>
                    <a:p>
                      <a:pPr>
                        <a:defRPr sz="1100" b="0">
                          <a:solidFill>
                            <a:srgbClr val="000000"/>
                          </a:solidFill>
                          <a:latin typeface="Poppins"/>
                        </a:defRPr>
                      </a:pPr>
                      <a:r>
                        <a:t>          11.2. Commercial</a:t>
                      </a:r>
                    </a:p>
                  </a:txBody>
                  <a:tcPr>
                    <a:noFill/>
                    <a:lnL>
                      <a:noFill/>
                    </a:lnL>
                    <a:lnR>
                      <a:noFill/>
                    </a:lnR>
                    <a:lnT>
                      <a:noFill/>
                    </a:lnT>
                    <a:lnB>
                      <a:noFill/>
                    </a:lnB>
                  </a:tcPr>
                </a:tc>
              </a:tr>
              <a:tr h="322729">
                <a:tc>
                  <a:txBody>
                    <a:bodyPr/>
                    <a:lstStyle/>
                    <a:p>
                      <a:pPr>
                        <a:defRPr sz="1100" b="1">
                          <a:solidFill>
                            <a:srgbClr val="7030A0"/>
                          </a:solidFill>
                          <a:latin typeface="Poppins"/>
                        </a:defRPr>
                      </a:pPr>
                      <a:r>
                        <a:t>7. Global Drone Software Market Size by Drone Operation (2019-2032)</a:t>
                      </a:r>
                    </a:p>
                  </a:txBody>
                  <a:tcPr>
                    <a:noFill/>
                    <a:lnL>
                      <a:noFill/>
                    </a:lnL>
                    <a:lnR>
                      <a:noFill/>
                    </a:lnR>
                    <a:lnT>
                      <a:noFill/>
                    </a:lnT>
                    <a:lnB>
                      <a:noFill/>
                    </a:lnB>
                  </a:tcPr>
                </a:tc>
                <a:tc>
                  <a:txBody>
                    <a:bodyPr/>
                    <a:lstStyle/>
                    <a:p>
                      <a:pPr>
                        <a:defRPr sz="1100" b="0">
                          <a:solidFill>
                            <a:srgbClr val="000000"/>
                          </a:solidFill>
                          <a:latin typeface="Poppins"/>
                        </a:defRPr>
                      </a:pPr>
                      <a:r>
                        <a:t>                    11.2.1. Agriculture</a:t>
                      </a:r>
                    </a:p>
                  </a:txBody>
                  <a:tcPr>
                    <a:noFill/>
                    <a:lnL>
                      <a:noFill/>
                    </a:lnL>
                    <a:lnR>
                      <a:noFill/>
                    </a:lnR>
                    <a:lnT>
                      <a:noFill/>
                    </a:lnT>
                    <a:lnB>
                      <a:noFill/>
                    </a:lnB>
                  </a:tcPr>
                </a:tc>
              </a:tr>
              <a:tr h="322729">
                <a:tc>
                  <a:txBody>
                    <a:bodyPr/>
                    <a:lstStyle/>
                    <a:p>
                      <a:pPr>
                        <a:defRPr sz="1100" b="0">
                          <a:solidFill>
                            <a:srgbClr val="000000"/>
                          </a:solidFill>
                          <a:latin typeface="Poppins"/>
                        </a:defRPr>
                      </a:pPr>
                      <a:r>
                        <a:t>          7.1. Remotely Piloted</a:t>
                      </a:r>
                    </a:p>
                  </a:txBody>
                  <a:tcPr>
                    <a:noFill/>
                    <a:lnL>
                      <a:noFill/>
                    </a:lnL>
                    <a:lnR>
                      <a:noFill/>
                    </a:lnR>
                    <a:lnT>
                      <a:noFill/>
                    </a:lnT>
                    <a:lnB>
                      <a:noFill/>
                    </a:lnB>
                  </a:tcPr>
                </a:tc>
                <a:tc>
                  <a:txBody>
                    <a:bodyPr/>
                    <a:lstStyle/>
                    <a:p>
                      <a:pPr>
                        <a:defRPr sz="1100" b="0">
                          <a:solidFill>
                            <a:srgbClr val="000000"/>
                          </a:solidFill>
                          <a:latin typeface="Poppins"/>
                        </a:defRPr>
                      </a:pPr>
                      <a:r>
                        <a:t>                    11.2.2. Logistics and Transportation</a:t>
                      </a:r>
                    </a:p>
                  </a:txBody>
                  <a:tcPr>
                    <a:noFill/>
                    <a:lnL>
                      <a:noFill/>
                    </a:lnL>
                    <a:lnR>
                      <a:noFill/>
                    </a:lnR>
                    <a:lnT>
                      <a:noFill/>
                    </a:lnT>
                    <a:lnB>
                      <a:noFill/>
                    </a:lnB>
                  </a:tcPr>
                </a:tc>
              </a:tr>
              <a:tr h="322729">
                <a:tc>
                  <a:txBody>
                    <a:bodyPr/>
                    <a:lstStyle/>
                    <a:p>
                      <a:pPr>
                        <a:defRPr sz="1100" b="0">
                          <a:solidFill>
                            <a:srgbClr val="000000"/>
                          </a:solidFill>
                          <a:latin typeface="Poppins"/>
                        </a:defRPr>
                      </a:pPr>
                      <a:r>
                        <a:t>          7.2. Semi-autonomous</a:t>
                      </a:r>
                    </a:p>
                  </a:txBody>
                  <a:tcPr>
                    <a:noFill/>
                    <a:lnL>
                      <a:noFill/>
                    </a:lnL>
                    <a:lnR>
                      <a:noFill/>
                    </a:lnR>
                    <a:lnT>
                      <a:noFill/>
                    </a:lnT>
                    <a:lnB>
                      <a:noFill/>
                    </a:lnB>
                  </a:tcPr>
                </a:tc>
                <a:tc>
                  <a:txBody>
                    <a:bodyPr/>
                    <a:lstStyle/>
                    <a:p>
                      <a:pPr>
                        <a:defRPr sz="1100" b="0">
                          <a:solidFill>
                            <a:srgbClr val="000000"/>
                          </a:solidFill>
                          <a:latin typeface="Poppins"/>
                        </a:defRPr>
                      </a:pPr>
                      <a:r>
                        <a:t>                    11.2.3. Energy and Power</a:t>
                      </a:r>
                    </a:p>
                  </a:txBody>
                  <a:tcPr>
                    <a:noFill/>
                    <a:lnL>
                      <a:noFill/>
                    </a:lnL>
                    <a:lnR>
                      <a:noFill/>
                    </a:lnR>
                    <a:lnT>
                      <a:noFill/>
                    </a:lnT>
                    <a:lnB>
                      <a:noFill/>
                    </a:lnB>
                  </a:tcPr>
                </a:tc>
              </a:tr>
              <a:tr h="322729">
                <a:tc>
                  <a:txBody>
                    <a:bodyPr/>
                    <a:lstStyle/>
                    <a:p>
                      <a:pPr>
                        <a:defRPr sz="1100" b="0">
                          <a:solidFill>
                            <a:srgbClr val="000000"/>
                          </a:solidFill>
                          <a:latin typeface="Poppins"/>
                        </a:defRPr>
                      </a:pPr>
                      <a:r>
                        <a:t>          7.3. Fully Autonomous</a:t>
                      </a:r>
                    </a:p>
                  </a:txBody>
                  <a:tcPr>
                    <a:noFill/>
                    <a:lnL>
                      <a:noFill/>
                    </a:lnL>
                    <a:lnR>
                      <a:noFill/>
                    </a:lnR>
                    <a:lnT>
                      <a:noFill/>
                    </a:lnT>
                    <a:lnB>
                      <a:noFill/>
                    </a:lnB>
                  </a:tcPr>
                </a:tc>
                <a:tc>
                  <a:txBody>
                    <a:bodyPr/>
                    <a:lstStyle/>
                    <a:p>
                      <a:pPr>
                        <a:defRPr sz="1100" b="0">
                          <a:solidFill>
                            <a:srgbClr val="000000"/>
                          </a:solidFill>
                          <a:latin typeface="Poppins"/>
                        </a:defRPr>
                      </a:pPr>
                      <a:r>
                        <a:t>                    11.2.4. Construction and Mining</a:t>
                      </a:r>
                    </a:p>
                  </a:txBody>
                  <a:tcPr>
                    <a:noFill/>
                    <a:lnL>
                      <a:noFill/>
                    </a:lnL>
                    <a:lnR>
                      <a:noFill/>
                    </a:lnR>
                    <a:lnT>
                      <a:noFill/>
                    </a:lnT>
                    <a:lnB>
                      <a:noFill/>
                    </a:lnB>
                  </a:tcPr>
                </a:tc>
              </a:tr>
              <a:tr h="322729">
                <a:tc>
                  <a:txBody>
                    <a:bodyPr/>
                    <a:lstStyle/>
                    <a:p>
                      <a:pPr>
                        <a:defRPr sz="1100" b="1">
                          <a:solidFill>
                            <a:srgbClr val="7030A0"/>
                          </a:solidFill>
                          <a:latin typeface="Poppins"/>
                        </a:defRPr>
                      </a:pPr>
                      <a:r>
                        <a:t>8. Global Drone Software Market Size by Drone Type (2019-2032)</a:t>
                      </a:r>
                    </a:p>
                  </a:txBody>
                  <a:tcPr>
                    <a:noFill/>
                    <a:lnL>
                      <a:noFill/>
                    </a:lnL>
                    <a:lnR>
                      <a:noFill/>
                    </a:lnR>
                    <a:lnT>
                      <a:noFill/>
                    </a:lnT>
                    <a:lnB>
                      <a:noFill/>
                    </a:lnB>
                  </a:tcPr>
                </a:tc>
                <a:tc>
                  <a:txBody>
                    <a:bodyPr/>
                    <a:lstStyle/>
                    <a:p>
                      <a:pPr>
                        <a:defRPr sz="1100" b="0">
                          <a:solidFill>
                            <a:srgbClr val="000000"/>
                          </a:solidFill>
                          <a:latin typeface="Poppins"/>
                        </a:defRPr>
                      </a:pPr>
                      <a:r>
                        <a:t>                    11.2.5. Media and Entertainment</a:t>
                      </a:r>
                    </a:p>
                  </a:txBody>
                  <a:tcPr>
                    <a:noFill/>
                    <a:lnL>
                      <a:noFill/>
                    </a:lnL>
                    <a:lnR>
                      <a:noFill/>
                    </a:lnR>
                    <a:lnT>
                      <a:noFill/>
                    </a:lnT>
                    <a:lnB>
                      <a:noFill/>
                    </a:lnB>
                  </a:tcPr>
                </a:tc>
              </a:tr>
              <a:tr h="322729">
                <a:tc>
                  <a:txBody>
                    <a:bodyPr/>
                    <a:lstStyle/>
                    <a:p>
                      <a:pPr>
                        <a:defRPr sz="1100" b="0">
                          <a:solidFill>
                            <a:srgbClr val="000000"/>
                          </a:solidFill>
                          <a:latin typeface="Poppins"/>
                        </a:defRPr>
                      </a:pPr>
                      <a:r>
                        <a:t>          8.1. Fixed Wing</a:t>
                      </a:r>
                    </a:p>
                  </a:txBody>
                  <a:tcPr>
                    <a:noFill/>
                    <a:lnL>
                      <a:noFill/>
                    </a:lnL>
                    <a:lnR>
                      <a:noFill/>
                    </a:lnR>
                    <a:lnT>
                      <a:noFill/>
                    </a:lnT>
                    <a:lnB>
                      <a:noFill/>
                    </a:lnB>
                  </a:tcPr>
                </a:tc>
                <a:tc>
                  <a:txBody>
                    <a:bodyPr/>
                    <a:lstStyle/>
                    <a:p>
                      <a:pPr>
                        <a:defRPr sz="1100" b="0">
                          <a:solidFill>
                            <a:srgbClr val="000000"/>
                          </a:solidFill>
                          <a:latin typeface="Poppins"/>
                        </a:defRPr>
                      </a:pPr>
                      <a:r>
                        <a:t>                    11.2.6. Insurance</a:t>
                      </a:r>
                    </a:p>
                  </a:txBody>
                  <a:tcPr>
                    <a:noFill/>
                    <a:lnL>
                      <a:noFill/>
                    </a:lnL>
                    <a:lnR>
                      <a:noFill/>
                    </a:lnR>
                    <a:lnT>
                      <a:noFill/>
                    </a:lnT>
                    <a:lnB>
                      <a:noFill/>
                    </a:lnB>
                  </a:tcPr>
                </a:tc>
              </a:tr>
              <a:tr h="322736">
                <a:tc>
                  <a:txBody>
                    <a:bodyPr/>
                    <a:lstStyle/>
                    <a:p>
                      <a:pPr>
                        <a:defRPr sz="1100" b="0">
                          <a:solidFill>
                            <a:srgbClr val="000000"/>
                          </a:solidFill>
                          <a:latin typeface="Poppins"/>
                        </a:defRPr>
                      </a:pPr>
                      <a:r>
                        <a:t>          8.2. Rotary Blade</a:t>
                      </a:r>
                    </a:p>
                  </a:txBody>
                  <a:tcPr>
                    <a:noFill/>
                    <a:lnL>
                      <a:noFill/>
                    </a:lnL>
                    <a:lnR>
                      <a:noFill/>
                    </a:lnR>
                    <a:lnT>
                      <a:noFill/>
                    </a:lnT>
                    <a:lnB>
                      <a:noFill/>
                    </a:lnB>
                  </a:tcPr>
                </a:tc>
                <a:tc>
                  <a:txBody>
                    <a:bodyPr/>
                    <a:lstStyle/>
                    <a:p>
                      <a:pPr>
                        <a:defRPr sz="1100" b="0">
                          <a:solidFill>
                            <a:srgbClr val="000000"/>
                          </a:solidFill>
                          <a:latin typeface="Poppins"/>
                        </a:defRPr>
                      </a:pPr>
                      <a:r>
                        <a:t>                    11.2.7. Wildlife and Forestry</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11.2.8. Academic Research</a:t>
                      </a:r>
                    </a:p>
                  </a:txBody>
                  <a:tcPr>
                    <a:noFill/>
                    <a:lnL>
                      <a:noFill/>
                    </a:lnL>
                    <a:lnR>
                      <a:noFill/>
                    </a:lnR>
                    <a:lnT>
                      <a:noFill/>
                    </a:lnT>
                    <a:lnB>
                      <a:noFill/>
                    </a:lnB>
                  </a:tcPr>
                </a:tc>
                <a:tc>
                  <a:txBody>
                    <a:bodyPr/>
                    <a:lstStyle/>
                    <a:p>
                      <a:pPr>
                        <a:defRPr sz="1100" b="0">
                          <a:solidFill>
                            <a:srgbClr val="000000"/>
                          </a:solidFill>
                          <a:latin typeface="Poppins"/>
                        </a:defRPr>
                      </a:pPr>
                      <a:r>
                        <a:t>                    12.3.3. Japan</a:t>
                      </a:r>
                    </a:p>
                  </a:txBody>
                  <a:tcPr>
                    <a:noFill/>
                    <a:lnL>
                      <a:noFill/>
                    </a:lnL>
                    <a:lnR>
                      <a:noFill/>
                    </a:lnR>
                    <a:lnT>
                      <a:noFill/>
                    </a:lnT>
                    <a:lnB>
                      <a:noFill/>
                    </a:lnB>
                  </a:tcPr>
                </a:tc>
              </a:tr>
              <a:tr h="322729">
                <a:tc>
                  <a:txBody>
                    <a:bodyPr/>
                    <a:lstStyle/>
                    <a:p>
                      <a:pPr>
                        <a:defRPr sz="1100" b="0">
                          <a:solidFill>
                            <a:srgbClr val="000000"/>
                          </a:solidFill>
                          <a:latin typeface="Poppins"/>
                        </a:defRPr>
                      </a:pPr>
                      <a:r>
                        <a:t>                    11.2.9. Computer Vision</a:t>
                      </a:r>
                    </a:p>
                  </a:txBody>
                  <a:tcPr>
                    <a:noFill/>
                    <a:lnL>
                      <a:noFill/>
                    </a:lnL>
                    <a:lnR>
                      <a:noFill/>
                    </a:lnR>
                    <a:lnT>
                      <a:noFill/>
                    </a:lnT>
                    <a:lnB>
                      <a:noFill/>
                    </a:lnB>
                  </a:tcPr>
                </a:tc>
                <a:tc>
                  <a:txBody>
                    <a:bodyPr/>
                    <a:lstStyle/>
                    <a:p>
                      <a:pPr>
                        <a:defRPr sz="1100" b="0">
                          <a:solidFill>
                            <a:srgbClr val="000000"/>
                          </a:solidFill>
                          <a:latin typeface="Poppins"/>
                        </a:defRPr>
                      </a:pPr>
                      <a:r>
                        <a:t>                    12.3.4. South Korea</a:t>
                      </a:r>
                    </a:p>
                  </a:txBody>
                  <a:tcPr>
                    <a:noFill/>
                    <a:lnL>
                      <a:noFill/>
                    </a:lnL>
                    <a:lnR>
                      <a:noFill/>
                    </a:lnR>
                    <a:lnT>
                      <a:noFill/>
                    </a:lnT>
                    <a:lnB>
                      <a:noFill/>
                    </a:lnB>
                  </a:tcPr>
                </a:tc>
              </a:tr>
              <a:tr h="322729">
                <a:tc>
                  <a:txBody>
                    <a:bodyPr/>
                    <a:lstStyle/>
                    <a:p>
                      <a:pPr>
                        <a:defRPr sz="1100" b="0">
                          <a:solidFill>
                            <a:srgbClr val="000000"/>
                          </a:solidFill>
                          <a:latin typeface="Poppins"/>
                        </a:defRPr>
                      </a:pPr>
                      <a:r>
                        <a:t>                    11.2.10. Others</a:t>
                      </a:r>
                    </a:p>
                  </a:txBody>
                  <a:tcPr>
                    <a:noFill/>
                    <a:lnL>
                      <a:noFill/>
                    </a:lnL>
                    <a:lnR>
                      <a:noFill/>
                    </a:lnR>
                    <a:lnT>
                      <a:noFill/>
                    </a:lnT>
                    <a:lnB>
                      <a:noFill/>
                    </a:lnB>
                  </a:tcPr>
                </a:tc>
                <a:tc>
                  <a:txBody>
                    <a:bodyPr/>
                    <a:lstStyle/>
                    <a:p>
                      <a:pPr>
                        <a:defRPr sz="1100" b="0">
                          <a:solidFill>
                            <a:srgbClr val="000000"/>
                          </a:solidFill>
                          <a:latin typeface="Poppins"/>
                        </a:defRPr>
                      </a:pPr>
                      <a:r>
                        <a:t>                    12.3.5. Rest of Asia Pacific</a:t>
                      </a:r>
                    </a:p>
                  </a:txBody>
                  <a:tcPr>
                    <a:noFill/>
                    <a:lnL>
                      <a:noFill/>
                    </a:lnL>
                    <a:lnR>
                      <a:noFill/>
                    </a:lnR>
                    <a:lnT>
                      <a:noFill/>
                    </a:lnT>
                    <a:lnB>
                      <a:noFill/>
                    </a:lnB>
                  </a:tcPr>
                </a:tc>
              </a:tr>
              <a:tr h="322729">
                <a:tc>
                  <a:txBody>
                    <a:bodyPr/>
                    <a:lstStyle/>
                    <a:p>
                      <a:pPr>
                        <a:defRPr sz="1100" b="1">
                          <a:solidFill>
                            <a:srgbClr val="7030A0"/>
                          </a:solidFill>
                          <a:latin typeface="Poppins"/>
                        </a:defRPr>
                      </a:pPr>
                      <a:r>
                        <a:t>12. Global Drone Software Market Size by Region (2019-2032)</a:t>
                      </a:r>
                    </a:p>
                  </a:txBody>
                  <a:tcPr>
                    <a:noFill/>
                    <a:lnL>
                      <a:noFill/>
                    </a:lnL>
                    <a:lnR>
                      <a:noFill/>
                    </a:lnR>
                    <a:lnT>
                      <a:noFill/>
                    </a:lnT>
                    <a:lnB>
                      <a:noFill/>
                    </a:lnB>
                  </a:tcPr>
                </a:tc>
                <a:tc>
                  <a:txBody>
                    <a:bodyPr/>
                    <a:lstStyle/>
                    <a:p>
                      <a:pPr>
                        <a:defRPr sz="1100" b="0">
                          <a:solidFill>
                            <a:srgbClr val="000000"/>
                          </a:solidFill>
                          <a:latin typeface="Poppins"/>
                        </a:defRPr>
                      </a:pPr>
                      <a:r>
                        <a:t>          12.4. Latin America (By Solution, By Drone Operation, By Drone Type, By Architecture, By Deployment, By Application)</a:t>
                      </a:r>
                    </a:p>
                  </a:txBody>
                  <a:tcPr>
                    <a:noFill/>
                    <a:lnL>
                      <a:noFill/>
                    </a:lnL>
                    <a:lnR>
                      <a:noFill/>
                    </a:lnR>
                    <a:lnT>
                      <a:noFill/>
                    </a:lnT>
                    <a:lnB>
                      <a:noFill/>
                    </a:lnB>
                  </a:tcPr>
                </a:tc>
              </a:tr>
              <a:tr h="322729">
                <a:tc>
                  <a:txBody>
                    <a:bodyPr/>
                    <a:lstStyle/>
                    <a:p>
                      <a:pPr>
                        <a:defRPr sz="1100" b="0">
                          <a:solidFill>
                            <a:srgbClr val="000000"/>
                          </a:solidFill>
                          <a:latin typeface="Poppins"/>
                        </a:defRPr>
                      </a:pPr>
                      <a:r>
                        <a:t>          12.1. North America (By Solution, By Drone Operation, By Drone Type, By Architecture, By Deployment, By Application)</a:t>
                      </a:r>
                    </a:p>
                  </a:txBody>
                  <a:tcPr>
                    <a:noFill/>
                    <a:lnL>
                      <a:noFill/>
                    </a:lnL>
                    <a:lnR>
                      <a:noFill/>
                    </a:lnR>
                    <a:lnT>
                      <a:noFill/>
                    </a:lnT>
                    <a:lnB>
                      <a:noFill/>
                    </a:lnB>
                  </a:tcPr>
                </a:tc>
                <a:tc>
                  <a:txBody>
                    <a:bodyPr/>
                    <a:lstStyle/>
                    <a:p>
                      <a:pPr>
                        <a:defRPr sz="1100" b="0">
                          <a:solidFill>
                            <a:srgbClr val="000000"/>
                          </a:solidFill>
                          <a:latin typeface="Poppins"/>
                        </a:defRPr>
                      </a:pPr>
                      <a:r>
                        <a:t>                    12.4.1. Brazil</a:t>
                      </a:r>
                    </a:p>
                  </a:txBody>
                  <a:tcPr>
                    <a:noFill/>
                    <a:lnL>
                      <a:noFill/>
                    </a:lnL>
                    <a:lnR>
                      <a:noFill/>
                    </a:lnR>
                    <a:lnT>
                      <a:noFill/>
                    </a:lnT>
                    <a:lnB>
                      <a:noFill/>
                    </a:lnB>
                  </a:tcPr>
                </a:tc>
              </a:tr>
              <a:tr h="322729">
                <a:tc>
                  <a:txBody>
                    <a:bodyPr/>
                    <a:lstStyle/>
                    <a:p>
                      <a:pPr>
                        <a:defRPr sz="1100" b="0">
                          <a:solidFill>
                            <a:srgbClr val="000000"/>
                          </a:solidFill>
                          <a:latin typeface="Poppins"/>
                        </a:defRPr>
                      </a:pPr>
                      <a:r>
                        <a:t>                    12.1.1. US</a:t>
                      </a:r>
                    </a:p>
                  </a:txBody>
                  <a:tcPr>
                    <a:noFill/>
                    <a:lnL>
                      <a:noFill/>
                    </a:lnL>
                    <a:lnR>
                      <a:noFill/>
                    </a:lnR>
                    <a:lnT>
                      <a:noFill/>
                    </a:lnT>
                    <a:lnB>
                      <a:noFill/>
                    </a:lnB>
                  </a:tcPr>
                </a:tc>
                <a:tc>
                  <a:txBody>
                    <a:bodyPr/>
                    <a:lstStyle/>
                    <a:p>
                      <a:pPr>
                        <a:defRPr sz="1100" b="0">
                          <a:solidFill>
                            <a:srgbClr val="000000"/>
                          </a:solidFill>
                          <a:latin typeface="Poppins"/>
                        </a:defRPr>
                      </a:pPr>
                      <a:r>
                        <a:t>                    12.4.2. Mexico</a:t>
                      </a:r>
                    </a:p>
                  </a:txBody>
                  <a:tcPr>
                    <a:noFill/>
                    <a:lnL>
                      <a:noFill/>
                    </a:lnL>
                    <a:lnR>
                      <a:noFill/>
                    </a:lnR>
                    <a:lnT>
                      <a:noFill/>
                    </a:lnT>
                    <a:lnB>
                      <a:noFill/>
                    </a:lnB>
                  </a:tcPr>
                </a:tc>
              </a:tr>
              <a:tr h="322729">
                <a:tc>
                  <a:txBody>
                    <a:bodyPr/>
                    <a:lstStyle/>
                    <a:p>
                      <a:pPr>
                        <a:defRPr sz="1100" b="0">
                          <a:solidFill>
                            <a:srgbClr val="000000"/>
                          </a:solidFill>
                          <a:latin typeface="Poppins"/>
                        </a:defRPr>
                      </a:pPr>
                      <a:r>
                        <a:t>                    12.1.2. Canada</a:t>
                      </a:r>
                    </a:p>
                  </a:txBody>
                  <a:tcPr>
                    <a:noFill/>
                    <a:lnL>
                      <a:noFill/>
                    </a:lnL>
                    <a:lnR>
                      <a:noFill/>
                    </a:lnR>
                    <a:lnT>
                      <a:noFill/>
                    </a:lnT>
                    <a:lnB>
                      <a:noFill/>
                    </a:lnB>
                  </a:tcPr>
                </a:tc>
                <a:tc>
                  <a:txBody>
                    <a:bodyPr/>
                    <a:lstStyle/>
                    <a:p>
                      <a:pPr>
                        <a:defRPr sz="1100" b="0">
                          <a:solidFill>
                            <a:srgbClr val="000000"/>
                          </a:solidFill>
                          <a:latin typeface="Poppins"/>
                        </a:defRPr>
                      </a:pPr>
                      <a:r>
                        <a:t>                    12.4.3. Rest of Latin America</a:t>
                      </a:r>
                    </a:p>
                  </a:txBody>
                  <a:tcPr>
                    <a:noFill/>
                    <a:lnL>
                      <a:noFill/>
                    </a:lnL>
                    <a:lnR>
                      <a:noFill/>
                    </a:lnR>
                    <a:lnT>
                      <a:noFill/>
                    </a:lnT>
                    <a:lnB>
                      <a:noFill/>
                    </a:lnB>
                  </a:tcPr>
                </a:tc>
              </a:tr>
              <a:tr h="322729">
                <a:tc>
                  <a:txBody>
                    <a:bodyPr/>
                    <a:lstStyle/>
                    <a:p>
                      <a:pPr>
                        <a:defRPr sz="1100" b="0">
                          <a:solidFill>
                            <a:srgbClr val="000000"/>
                          </a:solidFill>
                          <a:latin typeface="Poppins"/>
                        </a:defRPr>
                      </a:pPr>
                      <a:r>
                        <a:t>          12.2. Europe (By Solution, By Drone Operation, By Drone Type, By Architecture, By Deployment, By Application)</a:t>
                      </a:r>
                    </a:p>
                  </a:txBody>
                  <a:tcPr>
                    <a:noFill/>
                    <a:lnL>
                      <a:noFill/>
                    </a:lnL>
                    <a:lnR>
                      <a:noFill/>
                    </a:lnR>
                    <a:lnT>
                      <a:noFill/>
                    </a:lnT>
                    <a:lnB>
                      <a:noFill/>
                    </a:lnB>
                  </a:tcPr>
                </a:tc>
                <a:tc>
                  <a:txBody>
                    <a:bodyPr/>
                    <a:lstStyle/>
                    <a:p>
                      <a:pPr>
                        <a:defRPr sz="1100" b="0">
                          <a:solidFill>
                            <a:srgbClr val="000000"/>
                          </a:solidFill>
                          <a:latin typeface="Poppins"/>
                        </a:defRPr>
                      </a:pPr>
                      <a:r>
                        <a:t>          12.5. Middle East &amp; Africa (By Solution, By Drone Operation, By Drone Type, By Architecture, By Deployment, By Application)</a:t>
                      </a:r>
                    </a:p>
                  </a:txBody>
                  <a:tcPr>
                    <a:noFill/>
                    <a:lnL>
                      <a:noFill/>
                    </a:lnL>
                    <a:lnR>
                      <a:noFill/>
                    </a:lnR>
                    <a:lnT>
                      <a:noFill/>
                    </a:lnT>
                    <a:lnB>
                      <a:noFill/>
                    </a:lnB>
                  </a:tcPr>
                </a:tc>
              </a:tr>
              <a:tr h="322729">
                <a:tc>
                  <a:txBody>
                    <a:bodyPr/>
                    <a:lstStyle/>
                    <a:p>
                      <a:pPr>
                        <a:defRPr sz="1100" b="0">
                          <a:solidFill>
                            <a:srgbClr val="000000"/>
                          </a:solidFill>
                          <a:latin typeface="Poppins"/>
                        </a:defRPr>
                      </a:pPr>
                      <a:r>
                        <a:t>                    12.2.1. UK</a:t>
                      </a:r>
                    </a:p>
                  </a:txBody>
                  <a:tcPr>
                    <a:noFill/>
                    <a:lnL>
                      <a:noFill/>
                    </a:lnL>
                    <a:lnR>
                      <a:noFill/>
                    </a:lnR>
                    <a:lnT>
                      <a:noFill/>
                    </a:lnT>
                    <a:lnB>
                      <a:noFill/>
                    </a:lnB>
                  </a:tcPr>
                </a:tc>
                <a:tc>
                  <a:txBody>
                    <a:bodyPr/>
                    <a:lstStyle/>
                    <a:p>
                      <a:pPr>
                        <a:defRPr sz="1100" b="0">
                          <a:solidFill>
                            <a:srgbClr val="000000"/>
                          </a:solidFill>
                          <a:latin typeface="Poppins"/>
                        </a:defRPr>
                      </a:pPr>
                      <a:r>
                        <a:t>                    12.5.1. GCC Countries</a:t>
                      </a:r>
                    </a:p>
                  </a:txBody>
                  <a:tcPr>
                    <a:noFill/>
                    <a:lnL>
                      <a:noFill/>
                    </a:lnL>
                    <a:lnR>
                      <a:noFill/>
                    </a:lnR>
                    <a:lnT>
                      <a:noFill/>
                    </a:lnT>
                    <a:lnB>
                      <a:noFill/>
                    </a:lnB>
                  </a:tcPr>
                </a:tc>
              </a:tr>
              <a:tr h="322729">
                <a:tc>
                  <a:txBody>
                    <a:bodyPr/>
                    <a:lstStyle/>
                    <a:p>
                      <a:pPr>
                        <a:defRPr sz="1100" b="0">
                          <a:solidFill>
                            <a:srgbClr val="000000"/>
                          </a:solidFill>
                          <a:latin typeface="Poppins"/>
                        </a:defRPr>
                      </a:pPr>
                      <a:r>
                        <a:t>                    12.2.2. Germany</a:t>
                      </a:r>
                    </a:p>
                  </a:txBody>
                  <a:tcPr>
                    <a:noFill/>
                    <a:lnL>
                      <a:noFill/>
                    </a:lnL>
                    <a:lnR>
                      <a:noFill/>
                    </a:lnR>
                    <a:lnT>
                      <a:noFill/>
                    </a:lnT>
                    <a:lnB>
                      <a:noFill/>
                    </a:lnB>
                  </a:tcPr>
                </a:tc>
                <a:tc>
                  <a:txBody>
                    <a:bodyPr/>
                    <a:lstStyle/>
                    <a:p>
                      <a:pPr>
                        <a:defRPr sz="1100" b="0">
                          <a:solidFill>
                            <a:srgbClr val="000000"/>
                          </a:solidFill>
                          <a:latin typeface="Poppins"/>
                        </a:defRPr>
                      </a:pPr>
                      <a:r>
                        <a:t>                    12.5.2. South Africa</a:t>
                      </a:r>
                    </a:p>
                  </a:txBody>
                  <a:tcPr>
                    <a:noFill/>
                    <a:lnL>
                      <a:noFill/>
                    </a:lnL>
                    <a:lnR>
                      <a:noFill/>
                    </a:lnR>
                    <a:lnT>
                      <a:noFill/>
                    </a:lnT>
                    <a:lnB>
                      <a:noFill/>
                    </a:lnB>
                  </a:tcPr>
                </a:tc>
              </a:tr>
              <a:tr h="322729">
                <a:tc>
                  <a:txBody>
                    <a:bodyPr/>
                    <a:lstStyle/>
                    <a:p>
                      <a:pPr>
                        <a:defRPr sz="1100" b="0">
                          <a:solidFill>
                            <a:srgbClr val="000000"/>
                          </a:solidFill>
                          <a:latin typeface="Poppins"/>
                        </a:defRPr>
                      </a:pPr>
                      <a:r>
                        <a:t>                    12.2.3. Spain</a:t>
                      </a:r>
                    </a:p>
                  </a:txBody>
                  <a:tcPr>
                    <a:noFill/>
                    <a:lnL>
                      <a:noFill/>
                    </a:lnL>
                    <a:lnR>
                      <a:noFill/>
                    </a:lnR>
                    <a:lnT>
                      <a:noFill/>
                    </a:lnT>
                    <a:lnB>
                      <a:noFill/>
                    </a:lnB>
                  </a:tcPr>
                </a:tc>
                <a:tc>
                  <a:txBody>
                    <a:bodyPr/>
                    <a:lstStyle/>
                    <a:p>
                      <a:pPr>
                        <a:defRPr sz="1100" b="0">
                          <a:solidFill>
                            <a:srgbClr val="000000"/>
                          </a:solidFill>
                          <a:latin typeface="Poppins"/>
                        </a:defRPr>
                      </a:pPr>
                      <a:r>
                        <a:t>                    12.5.3. Rest of Middle East &amp; Africa</a:t>
                      </a:r>
                    </a:p>
                  </a:txBody>
                  <a:tcPr>
                    <a:noFill/>
                    <a:lnL>
                      <a:noFill/>
                    </a:lnL>
                    <a:lnR>
                      <a:noFill/>
                    </a:lnR>
                    <a:lnT>
                      <a:noFill/>
                    </a:lnT>
                    <a:lnB>
                      <a:noFill/>
                    </a:lnB>
                  </a:tcPr>
                </a:tc>
              </a:tr>
              <a:tr h="322729">
                <a:tc>
                  <a:txBody>
                    <a:bodyPr/>
                    <a:lstStyle/>
                    <a:p>
                      <a:pPr>
                        <a:defRPr sz="1100" b="0">
                          <a:solidFill>
                            <a:srgbClr val="000000"/>
                          </a:solidFill>
                          <a:latin typeface="Poppins"/>
                        </a:defRPr>
                      </a:pPr>
                      <a:r>
                        <a:t>                    12.2.4. France</a:t>
                      </a:r>
                    </a:p>
                  </a:txBody>
                  <a:tcPr>
                    <a:noFill/>
                    <a:lnL>
                      <a:noFill/>
                    </a:lnL>
                    <a:lnR>
                      <a:noFill/>
                    </a:lnR>
                    <a:lnT>
                      <a:noFill/>
                    </a:lnT>
                    <a:lnB>
                      <a:noFill/>
                    </a:lnB>
                  </a:tcPr>
                </a:tc>
                <a:tc>
                  <a:txBody>
                    <a:bodyPr/>
                    <a:lstStyle/>
                    <a:p>
                      <a:pPr>
                        <a:defRPr sz="1100" b="1">
                          <a:solidFill>
                            <a:srgbClr val="7030A0"/>
                          </a:solidFill>
                          <a:latin typeface="Poppins"/>
                        </a:defRPr>
                      </a:pPr>
                      <a:r>
                        <a:t>13. Competitive Landscape</a:t>
                      </a:r>
                    </a:p>
                  </a:txBody>
                  <a:tcPr>
                    <a:noFill/>
                    <a:lnL>
                      <a:noFill/>
                    </a:lnL>
                    <a:lnR>
                      <a:noFill/>
                    </a:lnR>
                    <a:lnT>
                      <a:noFill/>
                    </a:lnT>
                    <a:lnB>
                      <a:noFill/>
                    </a:lnB>
                  </a:tcPr>
                </a:tc>
              </a:tr>
              <a:tr h="322729">
                <a:tc>
                  <a:txBody>
                    <a:bodyPr/>
                    <a:lstStyle/>
                    <a:p>
                      <a:pPr>
                        <a:defRPr sz="1100" b="0">
                          <a:solidFill>
                            <a:srgbClr val="000000"/>
                          </a:solidFill>
                          <a:latin typeface="Poppins"/>
                        </a:defRPr>
                      </a:pPr>
                      <a:r>
                        <a:t>                    12.2.5. Italy</a:t>
                      </a:r>
                    </a:p>
                  </a:txBody>
                  <a:tcPr>
                    <a:noFill/>
                    <a:lnL>
                      <a:noFill/>
                    </a:lnL>
                    <a:lnR>
                      <a:noFill/>
                    </a:lnR>
                    <a:lnT>
                      <a:noFill/>
                    </a:lnT>
                    <a:lnB>
                      <a:noFill/>
                    </a:lnB>
                  </a:tcPr>
                </a:tc>
                <a:tc>
                  <a:txBody>
                    <a:bodyPr/>
                    <a:lstStyle/>
                    <a:p>
                      <a:pPr>
                        <a:defRPr sz="1100" b="0">
                          <a:solidFill>
                            <a:srgbClr val="000000"/>
                          </a:solidFill>
                          <a:latin typeface="Poppins"/>
                        </a:defRPr>
                      </a:pPr>
                      <a:r>
                        <a:t>          13.1. Competitive Dashboard</a:t>
                      </a:r>
                    </a:p>
                  </a:txBody>
                  <a:tcPr>
                    <a:noFill/>
                    <a:lnL>
                      <a:noFill/>
                    </a:lnL>
                    <a:lnR>
                      <a:noFill/>
                    </a:lnR>
                    <a:lnT>
                      <a:noFill/>
                    </a:lnT>
                    <a:lnB>
                      <a:noFill/>
                    </a:lnB>
                  </a:tcPr>
                </a:tc>
              </a:tr>
              <a:tr h="322729">
                <a:tc>
                  <a:txBody>
                    <a:bodyPr/>
                    <a:lstStyle/>
                    <a:p>
                      <a:pPr>
                        <a:defRPr sz="1100" b="0">
                          <a:solidFill>
                            <a:srgbClr val="000000"/>
                          </a:solidFill>
                          <a:latin typeface="Poppins"/>
                        </a:defRPr>
                      </a:pPr>
                      <a:r>
                        <a:t>                    12.2.6. Rest of Europe</a:t>
                      </a:r>
                    </a:p>
                  </a:txBody>
                  <a:tcPr>
                    <a:noFill/>
                    <a:lnL>
                      <a:noFill/>
                    </a:lnL>
                    <a:lnR>
                      <a:noFill/>
                    </a:lnR>
                    <a:lnT>
                      <a:noFill/>
                    </a:lnT>
                    <a:lnB>
                      <a:noFill/>
                    </a:lnB>
                  </a:tcPr>
                </a:tc>
                <a:tc>
                  <a:txBody>
                    <a:bodyPr/>
                    <a:lstStyle/>
                    <a:p>
                      <a:pPr>
                        <a:defRPr sz="1100" b="0">
                          <a:solidFill>
                            <a:srgbClr val="000000"/>
                          </a:solidFill>
                          <a:latin typeface="Poppins"/>
                        </a:defRPr>
                      </a:pPr>
                      <a:r>
                        <a:t>          13.2. Market Positioning of Key Players, 2024</a:t>
                      </a:r>
                    </a:p>
                  </a:txBody>
                  <a:tcPr>
                    <a:noFill/>
                    <a:lnL>
                      <a:noFill/>
                    </a:lnL>
                    <a:lnR>
                      <a:noFill/>
                    </a:lnR>
                    <a:lnT>
                      <a:noFill/>
                    </a:lnT>
                    <a:lnB>
                      <a:noFill/>
                    </a:lnB>
                  </a:tcPr>
                </a:tc>
              </a:tr>
              <a:tr h="322729">
                <a:tc>
                  <a:txBody>
                    <a:bodyPr/>
                    <a:lstStyle/>
                    <a:p>
                      <a:pPr>
                        <a:defRPr sz="1100" b="0">
                          <a:solidFill>
                            <a:srgbClr val="000000"/>
                          </a:solidFill>
                          <a:latin typeface="Poppins"/>
                        </a:defRPr>
                      </a:pPr>
                      <a:r>
                        <a:t>          12.3. Asia-Pacific (By Solution, By Drone Operation, By Drone Type, By Architecture, By Deployment, By Application)</a:t>
                      </a:r>
                    </a:p>
                  </a:txBody>
                  <a:tcPr>
                    <a:noFill/>
                    <a:lnL>
                      <a:noFill/>
                    </a:lnL>
                    <a:lnR>
                      <a:noFill/>
                    </a:lnR>
                    <a:lnT>
                      <a:noFill/>
                    </a:lnT>
                    <a:lnB>
                      <a:noFill/>
                    </a:lnB>
                  </a:tcPr>
                </a:tc>
                <a:tc>
                  <a:txBody>
                    <a:bodyPr/>
                    <a:lstStyle/>
                    <a:p>
                      <a:pPr>
                        <a:defRPr sz="1100" b="0">
                          <a:solidFill>
                            <a:srgbClr val="000000"/>
                          </a:solidFill>
                          <a:latin typeface="Poppins"/>
                        </a:defRPr>
                      </a:pPr>
                      <a:r>
                        <a:t>          13.3. Strategies Adopted by Key Market Players</a:t>
                      </a:r>
                    </a:p>
                  </a:txBody>
                  <a:tcPr>
                    <a:noFill/>
                    <a:lnL>
                      <a:noFill/>
                    </a:lnL>
                    <a:lnR>
                      <a:noFill/>
                    </a:lnR>
                    <a:lnT>
                      <a:noFill/>
                    </a:lnT>
                    <a:lnB>
                      <a:noFill/>
                    </a:lnB>
                  </a:tcPr>
                </a:tc>
              </a:tr>
              <a:tr h="322729">
                <a:tc>
                  <a:txBody>
                    <a:bodyPr/>
                    <a:lstStyle/>
                    <a:p>
                      <a:pPr>
                        <a:defRPr sz="1100" b="0">
                          <a:solidFill>
                            <a:srgbClr val="000000"/>
                          </a:solidFill>
                          <a:latin typeface="Poppins"/>
                        </a:defRPr>
                      </a:pPr>
                      <a:r>
                        <a:t>                    12.3.1. China</a:t>
                      </a:r>
                    </a:p>
                  </a:txBody>
                  <a:tcPr>
                    <a:noFill/>
                    <a:lnL>
                      <a:noFill/>
                    </a:lnL>
                    <a:lnR>
                      <a:noFill/>
                    </a:lnR>
                    <a:lnT>
                      <a:noFill/>
                    </a:lnT>
                    <a:lnB>
                      <a:noFill/>
                    </a:lnB>
                  </a:tcPr>
                </a:tc>
                <a:tc>
                  <a:txBody>
                    <a:bodyPr/>
                    <a:lstStyle/>
                    <a:p>
                      <a:pPr>
                        <a:defRPr sz="1100" b="0">
                          <a:solidFill>
                            <a:srgbClr val="000000"/>
                          </a:solidFill>
                          <a:latin typeface="Poppins"/>
                        </a:defRPr>
                      </a:pPr>
                      <a:r>
                        <a:t>          13.4. Recent Developments in the Market</a:t>
                      </a:r>
                    </a:p>
                  </a:txBody>
                  <a:tcPr>
                    <a:noFill/>
                    <a:lnL>
                      <a:noFill/>
                    </a:lnL>
                    <a:lnR>
                      <a:noFill/>
                    </a:lnR>
                    <a:lnT>
                      <a:noFill/>
                    </a:lnT>
                    <a:lnB>
                      <a:noFill/>
                    </a:lnB>
                  </a:tcPr>
                </a:tc>
              </a:tr>
              <a:tr h="322736">
                <a:tc>
                  <a:txBody>
                    <a:bodyPr/>
                    <a:lstStyle/>
                    <a:p>
                      <a:pPr>
                        <a:defRPr sz="1100" b="0">
                          <a:solidFill>
                            <a:srgbClr val="000000"/>
                          </a:solidFill>
                          <a:latin typeface="Poppins"/>
                        </a:defRPr>
                      </a:pPr>
                      <a:r>
                        <a:t>                    12.3.2. India</a:t>
                      </a:r>
                    </a:p>
                  </a:txBody>
                  <a:tcPr>
                    <a:noFill/>
                    <a:lnL>
                      <a:noFill/>
                    </a:lnL>
                    <a:lnR>
                      <a:noFill/>
                    </a:lnR>
                    <a:lnT>
                      <a:noFill/>
                    </a:lnT>
                    <a:lnB>
                      <a:noFill/>
                    </a:lnB>
                  </a:tcPr>
                </a:tc>
                <a:tc>
                  <a:txBody>
                    <a:bodyPr/>
                    <a:lstStyle/>
                    <a:p>
                      <a:pPr>
                        <a:defRPr sz="1100" b="0">
                          <a:solidFill>
                            <a:srgbClr val="000000"/>
                          </a:solidFill>
                          <a:latin typeface="Poppins"/>
                        </a:defRPr>
                      </a:pPr>
                      <a:r>
                        <a:t>          13.5. Company Market Share Analysis, 2024</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1">
                          <a:solidFill>
                            <a:srgbClr val="7030A0"/>
                          </a:solidFill>
                          <a:latin typeface="Poppins"/>
                        </a:defRPr>
                      </a:pPr>
                      <a:r>
                        <a:t>14. Key Company Profiles</a:t>
                      </a:r>
                    </a:p>
                  </a:txBody>
                  <a:tcPr>
                    <a:noFill/>
                    <a:lnL>
                      <a:noFill/>
                    </a:lnL>
                    <a:lnR>
                      <a:noFill/>
                    </a:lnR>
                    <a:lnT>
                      <a:noFill/>
                    </a:lnT>
                    <a:lnB>
                      <a:noFill/>
                    </a:lnB>
                  </a:tcPr>
                </a:tc>
                <a:tc>
                  <a:txBody>
                    <a:bodyPr/>
                    <a:lstStyle/>
                    <a:p>
                      <a:pPr>
                        <a:defRPr sz="1100" b="0">
                          <a:solidFill>
                            <a:srgbClr val="000000"/>
                          </a:solidFill>
                          <a:latin typeface="Poppins"/>
                        </a:defRPr>
                      </a:pPr>
                      <a:r>
                        <a:t>          14.12. FlytBase (USA)</a:t>
                      </a:r>
                    </a:p>
                  </a:txBody>
                  <a:tcPr>
                    <a:noFill/>
                    <a:lnL>
                      <a:noFill/>
                    </a:lnL>
                    <a:lnR>
                      <a:noFill/>
                    </a:lnR>
                    <a:lnT>
                      <a:noFill/>
                    </a:lnT>
                    <a:lnB>
                      <a:noFill/>
                    </a:lnB>
                  </a:tcPr>
                </a:tc>
              </a:tr>
              <a:tr h="322729">
                <a:tc>
                  <a:txBody>
                    <a:bodyPr/>
                    <a:lstStyle/>
                    <a:p>
                      <a:pPr>
                        <a:defRPr sz="1100" b="0">
                          <a:solidFill>
                            <a:srgbClr val="000000"/>
                          </a:solidFill>
                          <a:latin typeface="Poppins"/>
                        </a:defRPr>
                      </a:pPr>
                      <a:r>
                        <a:t>          14.1. Parrot Drone SAS (France)</a:t>
                      </a:r>
                    </a:p>
                  </a:txBody>
                  <a:tcPr>
                    <a:noFill/>
                    <a:lnL>
                      <a:noFill/>
                    </a:lnL>
                    <a:lnR>
                      <a:noFill/>
                    </a:lnR>
                    <a:lnT>
                      <a:noFill/>
                    </a:lnT>
                    <a:lnB>
                      <a:noFill/>
                    </a:lnB>
                  </a:tcPr>
                </a:tc>
                <a:tc>
                  <a:txBody>
                    <a:bodyPr/>
                    <a:lstStyle/>
                    <a:p>
                      <a:pPr>
                        <a:defRPr sz="1100" b="0">
                          <a:solidFill>
                            <a:srgbClr val="000000"/>
                          </a:solidFill>
                          <a:latin typeface="Poppins"/>
                        </a:defRPr>
                      </a:pPr>
                      <a:r>
                        <a:t>          14.13. Dronelink (USA)</a:t>
                      </a:r>
                    </a:p>
                  </a:txBody>
                  <a:tcPr>
                    <a:noFill/>
                    <a:lnL>
                      <a:noFill/>
                    </a:lnL>
                    <a:lnR>
                      <a:noFill/>
                    </a:lnR>
                    <a:lnT>
                      <a:noFill/>
                    </a:lnT>
                    <a:lnB>
                      <a:noFill/>
                    </a:lnB>
                  </a:tcPr>
                </a:tc>
              </a:tr>
              <a:tr h="322729">
                <a:tc>
                  <a:txBody>
                    <a:bodyPr/>
                    <a:lstStyle/>
                    <a:p>
                      <a:pPr>
                        <a:defRPr sz="1100" b="0">
                          <a:solidFill>
                            <a:srgbClr val="000000"/>
                          </a:solidFill>
                          <a:latin typeface="Poppins"/>
                        </a:defRPr>
                      </a:pPr>
                      <a:r>
                        <a:t>                    14.1.1. Company Overview</a:t>
                      </a:r>
                    </a:p>
                  </a:txBody>
                  <a:tcPr>
                    <a:noFill/>
                    <a:lnL>
                      <a:noFill/>
                    </a:lnL>
                    <a:lnR>
                      <a:noFill/>
                    </a:lnR>
                    <a:lnT>
                      <a:noFill/>
                    </a:lnT>
                    <a:lnB>
                      <a:noFill/>
                    </a:lnB>
                  </a:tcPr>
                </a:tc>
                <a:tc>
                  <a:txBody>
                    <a:bodyPr/>
                    <a:lstStyle/>
                    <a:p>
                      <a:pPr>
                        <a:defRPr sz="1100" b="0">
                          <a:solidFill>
                            <a:srgbClr val="000000"/>
                          </a:solidFill>
                          <a:latin typeface="Poppins"/>
                        </a:defRPr>
                      </a:pPr>
                      <a:r>
                        <a:t>          14.14. vHive (Israel)</a:t>
                      </a:r>
                    </a:p>
                  </a:txBody>
                  <a:tcPr>
                    <a:noFill/>
                    <a:lnL>
                      <a:noFill/>
                    </a:lnL>
                    <a:lnR>
                      <a:noFill/>
                    </a:lnR>
                    <a:lnT>
                      <a:noFill/>
                    </a:lnT>
                    <a:lnB>
                      <a:noFill/>
                    </a:lnB>
                  </a:tcPr>
                </a:tc>
              </a:tr>
              <a:tr h="322729">
                <a:tc>
                  <a:txBody>
                    <a:bodyPr/>
                    <a:lstStyle/>
                    <a:p>
                      <a:pPr>
                        <a:defRPr sz="1100" b="0">
                          <a:solidFill>
                            <a:srgbClr val="000000"/>
                          </a:solidFill>
                          <a:latin typeface="Poppins"/>
                        </a:defRPr>
                      </a:pPr>
                      <a:r>
                        <a:t>                    14.1.2. Product Portfolio Overview</a:t>
                      </a:r>
                    </a:p>
                  </a:txBody>
                  <a:tcPr>
                    <a:noFill/>
                    <a:lnL>
                      <a:noFill/>
                    </a:lnL>
                    <a:lnR>
                      <a:noFill/>
                    </a:lnR>
                    <a:lnT>
                      <a:noFill/>
                    </a:lnT>
                    <a:lnB>
                      <a:noFill/>
                    </a:lnB>
                  </a:tcPr>
                </a:tc>
                <a:tc>
                  <a:txBody>
                    <a:bodyPr/>
                    <a:lstStyle/>
                    <a:p>
                      <a:pPr>
                        <a:defRPr sz="1100" b="0">
                          <a:solidFill>
                            <a:srgbClr val="000000"/>
                          </a:solidFill>
                          <a:latin typeface="Poppins"/>
                        </a:defRPr>
                      </a:pPr>
                      <a:r>
                        <a:t>          14.15. PrecisionHawk, Inc. (USA)</a:t>
                      </a:r>
                    </a:p>
                  </a:txBody>
                  <a:tcPr>
                    <a:noFill/>
                    <a:lnL>
                      <a:noFill/>
                    </a:lnL>
                    <a:lnR>
                      <a:noFill/>
                    </a:lnR>
                    <a:lnT>
                      <a:noFill/>
                    </a:lnT>
                    <a:lnB>
                      <a:noFill/>
                    </a:lnB>
                  </a:tcPr>
                </a:tc>
              </a:tr>
              <a:tr h="322729">
                <a:tc>
                  <a:txBody>
                    <a:bodyPr/>
                    <a:lstStyle/>
                    <a:p>
                      <a:pPr>
                        <a:defRPr sz="1100" b="0">
                          <a:solidFill>
                            <a:srgbClr val="000000"/>
                          </a:solidFill>
                          <a:latin typeface="Poppins"/>
                        </a:defRPr>
                      </a:pPr>
                      <a:r>
                        <a:t>                    14.1.3. Financial Overview</a:t>
                      </a:r>
                    </a:p>
                  </a:txBody>
                  <a:tcPr>
                    <a:noFill/>
                    <a:lnL>
                      <a:noFill/>
                    </a:lnL>
                    <a:lnR>
                      <a:noFill/>
                    </a:lnR>
                    <a:lnT>
                      <a:noFill/>
                    </a:lnT>
                    <a:lnB>
                      <a:noFill/>
                    </a:lnB>
                  </a:tcPr>
                </a:tc>
                <a:tc>
                  <a:txBody>
                    <a:bodyPr/>
                    <a:lstStyle/>
                    <a:p>
                      <a:pPr>
                        <a:defRPr sz="1100" b="0">
                          <a:solidFill>
                            <a:srgbClr val="000000"/>
                          </a:solidFill>
                          <a:latin typeface="Poppins"/>
                        </a:defRPr>
                      </a:pPr>
                      <a:r>
                        <a:t>          14.16. Wingtra (Switzerland)</a:t>
                      </a:r>
                    </a:p>
                  </a:txBody>
                  <a:tcPr>
                    <a:noFill/>
                    <a:lnL>
                      <a:noFill/>
                    </a:lnL>
                    <a:lnR>
                      <a:noFill/>
                    </a:lnR>
                    <a:lnT>
                      <a:noFill/>
                    </a:lnT>
                    <a:lnB>
                      <a:noFill/>
                    </a:lnB>
                  </a:tcPr>
                </a:tc>
              </a:tr>
              <a:tr h="322729">
                <a:tc>
                  <a:txBody>
                    <a:bodyPr/>
                    <a:lstStyle/>
                    <a:p>
                      <a:pPr>
                        <a:defRPr sz="1100" b="0">
                          <a:solidFill>
                            <a:srgbClr val="000000"/>
                          </a:solidFill>
                          <a:latin typeface="Poppins"/>
                        </a:defRPr>
                      </a:pPr>
                      <a:r>
                        <a:t>                    14.1.4. Key Developments</a:t>
                      </a:r>
                    </a:p>
                  </a:txBody>
                  <a:tcPr>
                    <a:noFill/>
                    <a:lnL>
                      <a:noFill/>
                    </a:lnL>
                    <a:lnR>
                      <a:noFill/>
                    </a:lnR>
                    <a:lnT>
                      <a:noFill/>
                    </a:lnT>
                    <a:lnB>
                      <a:noFill/>
                    </a:lnB>
                  </a:tcPr>
                </a:tc>
                <a:tc>
                  <a:txBody>
                    <a:bodyPr/>
                    <a:lstStyle/>
                    <a:p>
                      <a:pPr>
                        <a:defRPr sz="1100" b="0">
                          <a:solidFill>
                            <a:srgbClr val="000000"/>
                          </a:solidFill>
                          <a:latin typeface="Poppins"/>
                        </a:defRPr>
                      </a:pPr>
                      <a:r>
                        <a:t>          14.17. SZ DJI Technology Co., Ltd. (DJI) (China)</a:t>
                      </a:r>
                    </a:p>
                  </a:txBody>
                  <a:tcPr>
                    <a:noFill/>
                    <a:lnL>
                      <a:noFill/>
                    </a:lnL>
                    <a:lnR>
                      <a:noFill/>
                    </a:lnR>
                    <a:lnT>
                      <a:noFill/>
                    </a:lnT>
                    <a:lnB>
                      <a:noFill/>
                    </a:lnB>
                  </a:tcPr>
                </a:tc>
              </a:tr>
              <a:tr h="322729">
                <a:tc>
                  <a:txBody>
                    <a:bodyPr/>
                    <a:lstStyle/>
                    <a:p>
                      <a:pPr>
                        <a:defRPr sz="900" b="0">
                          <a:solidFill>
                            <a:srgbClr val="000000"/>
                          </a:solidFill>
                          <a:latin typeface="P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pPr>
                        <a:defRPr sz="1100" b="0">
                          <a:solidFill>
                            <a:srgbClr val="000000"/>
                          </a:solidFill>
                          <a:latin typeface="Poppins"/>
                        </a:defRPr>
                      </a:pPr>
                      <a:r>
                        <a:t>          14.18. Aloft (USA)</a:t>
                      </a:r>
                    </a:p>
                  </a:txBody>
                  <a:tcPr>
                    <a:noFill/>
                    <a:lnL>
                      <a:noFill/>
                    </a:lnL>
                    <a:lnR>
                      <a:noFill/>
                    </a:lnR>
                    <a:lnT>
                      <a:noFill/>
                    </a:lnT>
                    <a:lnB>
                      <a:noFill/>
                    </a:lnB>
                  </a:tcPr>
                </a:tc>
              </a:tr>
              <a:tr h="322729">
                <a:tc>
                  <a:txBody>
                    <a:bodyPr/>
                    <a:lstStyle/>
                    <a:p>
                      <a:pPr>
                        <a:defRPr sz="1100" b="0">
                          <a:solidFill>
                            <a:srgbClr val="000000"/>
                          </a:solidFill>
                          <a:latin typeface="Poppins"/>
                        </a:defRPr>
                      </a:pPr>
                      <a:r>
                        <a:t>          14.2. DroneDeploy (USA)</a:t>
                      </a:r>
                    </a:p>
                  </a:txBody>
                  <a:tcPr>
                    <a:noFill/>
                    <a:lnL>
                      <a:noFill/>
                    </a:lnL>
                    <a:lnR>
                      <a:noFill/>
                    </a:lnR>
                    <a:lnT>
                      <a:noFill/>
                    </a:lnT>
                    <a:lnB>
                      <a:noFill/>
                    </a:lnB>
                  </a:tcPr>
                </a:tc>
                <a:tc>
                  <a:txBody>
                    <a:bodyPr/>
                    <a:lstStyle/>
                    <a:p>
                      <a:pPr>
                        <a:defRPr sz="1100" b="0">
                          <a:solidFill>
                            <a:srgbClr val="000000"/>
                          </a:solidFill>
                          <a:latin typeface="Poppins"/>
                        </a:defRPr>
                      </a:pPr>
                      <a:r>
                        <a:t>          14.19. Drone Harmony (Switzerland)</a:t>
                      </a:r>
                    </a:p>
                  </a:txBody>
                  <a:tcPr>
                    <a:noFill/>
                    <a:lnL>
                      <a:noFill/>
                    </a:lnL>
                    <a:lnR>
                      <a:noFill/>
                    </a:lnR>
                    <a:lnT>
                      <a:noFill/>
                    </a:lnT>
                    <a:lnB>
                      <a:noFill/>
                    </a:lnB>
                  </a:tcPr>
                </a:tc>
              </a:tr>
              <a:tr h="322729">
                <a:tc>
                  <a:txBody>
                    <a:bodyPr/>
                    <a:lstStyle/>
                    <a:p>
                      <a:pPr>
                        <a:defRPr sz="1100" b="0">
                          <a:solidFill>
                            <a:srgbClr val="000000"/>
                          </a:solidFill>
                          <a:latin typeface="Poppins"/>
                        </a:defRPr>
                      </a:pPr>
                      <a:r>
                        <a:t>          14.3. Pix4D SA (Switzerland)</a:t>
                      </a:r>
                    </a:p>
                  </a:txBody>
                  <a:tcPr>
                    <a:noFill/>
                    <a:lnL>
                      <a:noFill/>
                    </a:lnL>
                    <a:lnR>
                      <a:noFill/>
                    </a:lnR>
                    <a:lnT>
                      <a:noFill/>
                    </a:lnT>
                    <a:lnB>
                      <a:noFill/>
                    </a:lnB>
                  </a:tcPr>
                </a:tc>
                <a:tc>
                  <a:txBody>
                    <a:bodyPr/>
                    <a:lstStyle/>
                    <a:p>
                      <a:pPr>
                        <a:defRPr sz="1100" b="0">
                          <a:solidFill>
                            <a:srgbClr val="000000"/>
                          </a:solidFill>
                          <a:latin typeface="Poppins"/>
                        </a:defRPr>
                      </a:pPr>
                      <a:r>
                        <a:t>          14.20. Optelos (USA)</a:t>
                      </a:r>
                    </a:p>
                  </a:txBody>
                  <a:tcPr>
                    <a:noFill/>
                    <a:lnL>
                      <a:noFill/>
                    </a:lnL>
                    <a:lnR>
                      <a:noFill/>
                    </a:lnR>
                    <a:lnT>
                      <a:noFill/>
                    </a:lnT>
                    <a:lnB>
                      <a:noFill/>
                    </a:lnB>
                  </a:tcPr>
                </a:tc>
              </a:tr>
              <a:tr h="322729">
                <a:tc>
                  <a:txBody>
                    <a:bodyPr/>
                    <a:lstStyle/>
                    <a:p>
                      <a:pPr>
                        <a:defRPr sz="1100" b="0">
                          <a:solidFill>
                            <a:srgbClr val="000000"/>
                          </a:solidFill>
                          <a:latin typeface="Poppins"/>
                        </a:defRPr>
                      </a:pPr>
                      <a:r>
                        <a:t>          14.4. AirMap Inc. (USA)</a:t>
                      </a:r>
                    </a:p>
                  </a:txBody>
                  <a:tcPr>
                    <a:noFill/>
                    <a:lnL>
                      <a:noFill/>
                    </a:lnL>
                    <a:lnR>
                      <a:noFill/>
                    </a:lnR>
                    <a:lnT>
                      <a:noFill/>
                    </a:lnT>
                    <a:lnB>
                      <a:noFill/>
                    </a:lnB>
                  </a:tcPr>
                </a:tc>
                <a:tc>
                  <a:txBody>
                    <a:bodyPr/>
                    <a:lstStyle/>
                    <a:p>
                      <a:pPr>
                        <a:defRPr sz="900" b="0">
                          <a:solidFill>
                            <a:srgbClr val="000000"/>
                          </a:solidFill>
                          <a:latin typeface="Poppins"/>
                        </a:defRPr>
                      </a:pPr>
                      <a:r>
                        <a:t>Note : The list of companies mentioned are for indication purpose and are subject to change over the due course of the research</a:t>
                      </a:r>
                    </a:p>
                  </a:txBody>
                  <a:tcPr>
                    <a:noFill/>
                    <a:lnL>
                      <a:noFill/>
                    </a:lnL>
                    <a:lnR>
                      <a:noFill/>
                    </a:lnR>
                    <a:lnT>
                      <a:noFill/>
                    </a:lnT>
                    <a:lnB>
                      <a:noFill/>
                    </a:lnB>
                  </a:tcPr>
                </a:tc>
              </a:tr>
              <a:tr h="322729">
                <a:tc>
                  <a:txBody>
                    <a:bodyPr/>
                    <a:lstStyle/>
                    <a:p>
                      <a:pPr>
                        <a:defRPr sz="1100" b="0">
                          <a:solidFill>
                            <a:srgbClr val="000000"/>
                          </a:solidFill>
                          <a:latin typeface="Poppins"/>
                        </a:defRPr>
                      </a:pPr>
                      <a:r>
                        <a:t>          14.5. Skydio, Inc. (USA)</a:t>
                      </a:r>
                    </a:p>
                  </a:txBody>
                  <a:tcPr>
                    <a:noFill/>
                    <a:lnL>
                      <a:noFill/>
                    </a:lnL>
                    <a:lnR>
                      <a:noFill/>
                    </a:lnR>
                    <a:lnT>
                      <a:noFill/>
                    </a:lnT>
                    <a:lnB>
                      <a:noFill/>
                    </a:lnB>
                  </a:tcPr>
                </a:tc>
                <a:tc>
                  <a:txBody>
                    <a:bodyPr/>
                    <a:lstStyle/>
                    <a:p>
                      <a:pPr>
                        <a:defRPr sz="1100" b="1">
                          <a:solidFill>
                            <a:srgbClr val="7030A0"/>
                          </a:solidFill>
                          <a:latin typeface="Poppins"/>
                        </a:defRPr>
                      </a:pPr>
                      <a:r>
                        <a:t>15. Conclusion &amp; Recommendation</a:t>
                      </a:r>
                    </a:p>
                  </a:txBody>
                  <a:tcPr>
                    <a:noFill/>
                    <a:lnL>
                      <a:noFill/>
                    </a:lnL>
                    <a:lnR>
                      <a:noFill/>
                    </a:lnR>
                    <a:lnT>
                      <a:noFill/>
                    </a:lnT>
                    <a:lnB>
                      <a:noFill/>
                    </a:lnB>
                  </a:tcPr>
                </a:tc>
              </a:tr>
              <a:tr h="322729">
                <a:tc>
                  <a:txBody>
                    <a:bodyPr/>
                    <a:lstStyle/>
                    <a:p>
                      <a:pPr>
                        <a:defRPr sz="1100" b="0">
                          <a:solidFill>
                            <a:srgbClr val="000000"/>
                          </a:solidFill>
                          <a:latin typeface="Poppins"/>
                        </a:defRPr>
                      </a:pPr>
                      <a:r>
                        <a:t>          14.6. ESRI (USA)</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14.7. Auterion (Switzerland)</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14.8. Propeller (Australia)</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14.9. AirData UAV (USA)</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14.10. DELAIR SAS (France)</a:t>
                      </a:r>
                    </a:p>
                  </a:txBody>
                  <a:tcPr>
                    <a:noFill/>
                    <a:lnL>
                      <a:noFill/>
                    </a:lnL>
                    <a:lnR>
                      <a:noFill/>
                    </a:lnR>
                    <a:lnT>
                      <a:noFill/>
                    </a:lnT>
                    <a:lnB>
                      <a:noFill/>
                    </a:lnB>
                  </a:tcPr>
                </a:tc>
                <a:tc>
                  <a:txBody>
                    <a:bodyPr/>
                    <a:lstStyle/>
                    <a:p/>
                  </a:txBody>
                  <a:tcPr>
                    <a:noFill/>
                    <a:lnL>
                      <a:noFill/>
                    </a:lnL>
                    <a:lnR>
                      <a:noFill/>
                    </a:lnR>
                    <a:lnT>
                      <a:noFill/>
                    </a:lnT>
                    <a:lnB>
                      <a:noFill/>
                    </a:lnB>
                  </a:tcPr>
                </a:tc>
              </a:tr>
              <a:tr h="322736">
                <a:tc>
                  <a:txBody>
                    <a:bodyPr/>
                    <a:lstStyle/>
                    <a:p>
                      <a:pPr>
                        <a:defRPr sz="1100" b="0">
                          <a:solidFill>
                            <a:srgbClr val="000000"/>
                          </a:solidFill>
                          <a:latin typeface="Poppins"/>
                        </a:defRPr>
                      </a:pPr>
                      <a:r>
                        <a:t>          14.11. Altitude Angel (United Kingdom)</a:t>
                      </a:r>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998614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3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17938</TotalTime>
  <Words>2679</Words>
  <Application>Microsoft Office PowerPoint</Application>
  <PresentationFormat>Widescreen</PresentationFormat>
  <Paragraphs>536</Paragraphs>
  <Slides>47</Slides>
  <Notes>14</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47</vt:i4>
      </vt:variant>
    </vt:vector>
  </HeadingPairs>
  <TitlesOfParts>
    <vt:vector size="62"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PowerPoint Presentation</vt:lpstr>
      <vt:lpstr>MARKET DEFINITION &amp; SCOPE</vt:lpstr>
      <vt:lpstr>MARKET DEFINITION &amp; SCOPE </vt:lpstr>
      <vt:lpstr>RESEARCH METHODOLOGY</vt:lpstr>
      <vt:lpstr>RESEARCH METHODOLOGY</vt:lpstr>
      <vt:lpstr>SECONDARY RESEARCH</vt:lpstr>
      <vt:lpstr>PRIMARY RESEARCH</vt:lpstr>
      <vt:lpstr>EXECUTIVE SUMMARY </vt:lpstr>
      <vt:lpstr>EXECUTIVE SUMMARY </vt:lpstr>
      <vt:lpstr>EXECUTIVE SUMMARY </vt:lpstr>
      <vt:lpstr>MARKET DYNAMICS &amp; OUTLOOK </vt:lpstr>
      <vt:lpstr>MARKET DYNAMICS &amp; OUTLOOK </vt:lpstr>
      <vt:lpstr>MARKET DYNAMICS &amp; OUTLOOK : MARKET DRIVERS &amp; OPPORTUNITIES (1/X) </vt:lpstr>
      <vt:lpstr>MARKET DYNAMICS &amp; OUTLOOK : MARKET DRIVERS &amp; OPPORTUNITIES (2/X) </vt:lpstr>
      <vt:lpstr>MARKET DYNAMICS &amp; OUTLOOK : MARKET RESTRAINTS &amp; CHALLENGES [1/X]</vt:lpstr>
      <vt:lpstr>MARKET DYNAMICS &amp; OUTLOOK</vt:lpstr>
      <vt:lpstr>KEY MARKET INSIGHTS</vt:lpstr>
      <vt:lpstr>MARKET IMPACTING FACTORS</vt:lpstr>
      <vt:lpstr>PowerPoint Presentation</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LANDSCAPE Competitive Dashboard Market Positioning of Key Players, 2024 Strategies Adopted By Key Market Players Recent Development  Market Share Analysis, 2024</vt:lpstr>
      <vt:lpstr>COMPETITIVE LANDSCAPE</vt:lpstr>
      <vt:lpstr>COMPETITIVE DASHBOARD</vt:lpstr>
      <vt:lpstr>COMPANY PROFILES</vt:lpstr>
      <vt:lpstr>{{company}} - COMPANY OVERVIEW</vt:lpstr>
      <vt:lpstr>PowerPoint Presentation</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151</cp:revision>
  <dcterms:created xsi:type="dcterms:W3CDTF">2024-08-12T13:13:25Z</dcterms:created>
  <dcterms:modified xsi:type="dcterms:W3CDTF">2025-10-10T09:06:39Z</dcterms:modified>
</cp:coreProperties>
</file>